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9" r:id="rId3"/>
    <p:sldId id="260" r:id="rId4"/>
    <p:sldId id="261" r:id="rId5"/>
    <p:sldId id="266" r:id="rId6"/>
    <p:sldId id="267" r:id="rId7"/>
    <p:sldId id="268" r:id="rId8"/>
    <p:sldId id="269" r:id="rId9"/>
    <p:sldId id="270" r:id="rId10"/>
    <p:sldId id="271" r:id="rId11"/>
    <p:sldId id="272" r:id="rId12"/>
    <p:sldId id="273" r:id="rId13"/>
    <p:sldId id="275" r:id="rId14"/>
    <p:sldId id="258" r:id="rId15"/>
    <p:sldId id="25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98" d="100"/>
          <a:sy n="98" d="100"/>
        </p:scale>
        <p:origin x="55"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B5403-CD3A-4848-A355-FC23E042318A}" type="datetimeFigureOut">
              <a:rPr lang="en-US" smtClean="0"/>
              <a:t>2/11/2025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4E087E-41FE-4E8C-ACA6-23C3BA160909}" type="slidenum">
              <a:rPr lang="en-US" smtClean="0"/>
              <a:t>‹#›</a:t>
            </a:fld>
            <a:endParaRPr lang="en-US"/>
          </a:p>
        </p:txBody>
      </p:sp>
    </p:spTree>
    <p:extLst>
      <p:ext uri="{BB962C8B-B14F-4D97-AF65-F5344CB8AC3E}">
        <p14:creationId xmlns:p14="http://schemas.microsoft.com/office/powerpoint/2010/main" val="35316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32bcf1bd6eb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32bcf1bd6e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33a5ef567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33a5ef567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33a5ef567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33a5ef567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33a5ef567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33a5ef567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33a5ef567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333a5ef567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2c9f5d5a9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2c9f5d5a9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Benign tissue may develop cysts, like the one pictured here.</a:t>
            </a:r>
            <a:endParaRPr/>
          </a:p>
          <a:p>
            <a:pPr marL="457200" lvl="0" indent="-298450" algn="l" rtl="0">
              <a:spcBef>
                <a:spcPts val="0"/>
              </a:spcBef>
              <a:spcAft>
                <a:spcPts val="0"/>
              </a:spcAft>
              <a:buSzPts val="1100"/>
              <a:buChar char="-"/>
            </a:pPr>
            <a:r>
              <a:rPr lang="en"/>
              <a:t>Tissues without cysts may be benign or malignant, so the absence of cysts may not be as helpful for diagnosis.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32bcf1bd6eb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32bcf1bd6eb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33a5ef56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333a5ef56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2bcf1bd6eb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2bcf1bd6e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F0E9-040D-E649-3872-50570FB205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5D939C-749F-B0CF-CA24-B83F7C11CC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8E1BCF-2F65-8DB0-A58D-1FF0D6FDBE57}"/>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76CE0678-4D3A-C8DF-E93F-CD21129FFF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F638D1-091A-F6C2-2E62-3D508CE09456}"/>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348538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19853-AE53-CD60-908D-1784D50A62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35DD51-1B64-6A27-46EF-06B1A86708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0BDE32-3641-3F9C-71A8-634263E4FC70}"/>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103D174A-C4C7-DFC0-9FDE-E00789450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5F48F9-229D-4BAA-3445-66628F4A46D0}"/>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121785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56A431-C6E1-0527-07A1-AAAF88E60E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84F8DD-5D74-8A42-2ABD-C9BCCE0EC2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D666B-3FF4-D3A1-0D68-F521AEB82E25}"/>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802A1095-A920-269F-9573-041A877EE2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9032E-F0C0-B3AC-0F88-20796459CCAE}"/>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1022670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accent4"/>
        </a:solidFill>
        <a:effectLst/>
      </p:bgPr>
    </p:bg>
    <p:spTree>
      <p:nvGrpSpPr>
        <p:cNvPr id="1" name="Shape 190"/>
        <p:cNvGrpSpPr/>
        <p:nvPr/>
      </p:nvGrpSpPr>
      <p:grpSpPr>
        <a:xfrm>
          <a:off x="0" y="0"/>
          <a:ext cx="0" cy="0"/>
          <a:chOff x="0" y="0"/>
          <a:chExt cx="0" cy="0"/>
        </a:xfrm>
      </p:grpSpPr>
      <p:sp>
        <p:nvSpPr>
          <p:cNvPr id="191" name="Google Shape;191;p38"/>
          <p:cNvSpPr txBox="1">
            <a:spLocks noGrp="1"/>
          </p:cNvSpPr>
          <p:nvPr>
            <p:ph type="title"/>
          </p:nvPr>
        </p:nvSpPr>
        <p:spPr>
          <a:xfrm>
            <a:off x="139200" y="200167"/>
            <a:ext cx="10511200" cy="26900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1"/>
              </a:buClr>
              <a:buSzPts val="8000"/>
              <a:buFont typeface="Lexend"/>
              <a:buNone/>
              <a:defRPr sz="10666">
                <a:solidFill>
                  <a:schemeClr val="dk1"/>
                </a:solidFill>
                <a:latin typeface="Lexend"/>
                <a:ea typeface="Lexend"/>
                <a:cs typeface="Lexend"/>
                <a:sym typeface="Lexend"/>
              </a:defRPr>
            </a:lvl1pPr>
            <a:lvl2pPr lvl="1">
              <a:spcBef>
                <a:spcPts val="0"/>
              </a:spcBef>
              <a:spcAft>
                <a:spcPts val="0"/>
              </a:spcAft>
              <a:buClr>
                <a:schemeClr val="dk1"/>
              </a:buClr>
              <a:buSzPts val="1400"/>
              <a:buFont typeface="Lexend"/>
              <a:buNone/>
              <a:defRPr>
                <a:solidFill>
                  <a:schemeClr val="dk1"/>
                </a:solidFill>
              </a:defRPr>
            </a:lvl2pPr>
            <a:lvl3pPr lvl="2">
              <a:spcBef>
                <a:spcPts val="0"/>
              </a:spcBef>
              <a:spcAft>
                <a:spcPts val="0"/>
              </a:spcAft>
              <a:buClr>
                <a:schemeClr val="dk1"/>
              </a:buClr>
              <a:buSzPts val="1400"/>
              <a:buFont typeface="Lexend"/>
              <a:buNone/>
              <a:defRPr>
                <a:solidFill>
                  <a:schemeClr val="dk1"/>
                </a:solidFill>
              </a:defRPr>
            </a:lvl3pPr>
            <a:lvl4pPr lvl="3">
              <a:spcBef>
                <a:spcPts val="0"/>
              </a:spcBef>
              <a:spcAft>
                <a:spcPts val="0"/>
              </a:spcAft>
              <a:buClr>
                <a:schemeClr val="dk1"/>
              </a:buClr>
              <a:buSzPts val="1400"/>
              <a:buFont typeface="Lexend"/>
              <a:buNone/>
              <a:defRPr>
                <a:solidFill>
                  <a:schemeClr val="dk1"/>
                </a:solidFill>
              </a:defRPr>
            </a:lvl4pPr>
            <a:lvl5pPr lvl="4">
              <a:spcBef>
                <a:spcPts val="0"/>
              </a:spcBef>
              <a:spcAft>
                <a:spcPts val="0"/>
              </a:spcAft>
              <a:buClr>
                <a:schemeClr val="dk1"/>
              </a:buClr>
              <a:buSzPts val="1400"/>
              <a:buFont typeface="Lexend"/>
              <a:buNone/>
              <a:defRPr>
                <a:solidFill>
                  <a:schemeClr val="dk1"/>
                </a:solidFill>
              </a:defRPr>
            </a:lvl5pPr>
            <a:lvl6pPr lvl="5">
              <a:spcBef>
                <a:spcPts val="0"/>
              </a:spcBef>
              <a:spcAft>
                <a:spcPts val="0"/>
              </a:spcAft>
              <a:buClr>
                <a:schemeClr val="dk1"/>
              </a:buClr>
              <a:buSzPts val="1400"/>
              <a:buFont typeface="Lexend"/>
              <a:buNone/>
              <a:defRPr>
                <a:solidFill>
                  <a:schemeClr val="dk1"/>
                </a:solidFill>
              </a:defRPr>
            </a:lvl6pPr>
            <a:lvl7pPr lvl="6">
              <a:spcBef>
                <a:spcPts val="0"/>
              </a:spcBef>
              <a:spcAft>
                <a:spcPts val="0"/>
              </a:spcAft>
              <a:buClr>
                <a:schemeClr val="dk1"/>
              </a:buClr>
              <a:buSzPts val="1400"/>
              <a:buFont typeface="Lexend"/>
              <a:buNone/>
              <a:defRPr>
                <a:solidFill>
                  <a:schemeClr val="dk1"/>
                </a:solidFill>
              </a:defRPr>
            </a:lvl7pPr>
            <a:lvl8pPr lvl="7">
              <a:spcBef>
                <a:spcPts val="0"/>
              </a:spcBef>
              <a:spcAft>
                <a:spcPts val="0"/>
              </a:spcAft>
              <a:buClr>
                <a:schemeClr val="dk1"/>
              </a:buClr>
              <a:buSzPts val="1400"/>
              <a:buFont typeface="Lexend"/>
              <a:buNone/>
              <a:defRPr>
                <a:solidFill>
                  <a:schemeClr val="dk1"/>
                </a:solidFill>
              </a:defRPr>
            </a:lvl8pPr>
            <a:lvl9pPr lvl="8">
              <a:spcBef>
                <a:spcPts val="0"/>
              </a:spcBef>
              <a:spcAft>
                <a:spcPts val="0"/>
              </a:spcAft>
              <a:buClr>
                <a:schemeClr val="dk1"/>
              </a:buClr>
              <a:buSzPts val="1400"/>
              <a:buFont typeface="Lexend"/>
              <a:buNone/>
              <a:defRPr>
                <a:solidFill>
                  <a:schemeClr val="dk1"/>
                </a:solidFill>
              </a:defRPr>
            </a:lvl9pPr>
          </a:lstStyle>
          <a:p>
            <a:endParaRPr/>
          </a:p>
        </p:txBody>
      </p:sp>
      <p:sp>
        <p:nvSpPr>
          <p:cNvPr id="192" name="Google Shape;192;p38"/>
          <p:cNvSpPr>
            <a:spLocks noGrp="1"/>
          </p:cNvSpPr>
          <p:nvPr>
            <p:ph type="pic" idx="2"/>
          </p:nvPr>
        </p:nvSpPr>
        <p:spPr>
          <a:xfrm>
            <a:off x="331000" y="3233784"/>
            <a:ext cx="11530000" cy="3284000"/>
          </a:xfrm>
          <a:prstGeom prst="rect">
            <a:avLst/>
          </a:prstGeom>
          <a:noFill/>
          <a:ln>
            <a:noFill/>
          </a:ln>
        </p:spPr>
      </p:sp>
    </p:spTree>
    <p:extLst>
      <p:ext uri="{BB962C8B-B14F-4D97-AF65-F5344CB8AC3E}">
        <p14:creationId xmlns:p14="http://schemas.microsoft.com/office/powerpoint/2010/main" val="4149349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ighlights - Event Tracking">
  <p:cSld name="Highlights - Event Tracking">
    <p:spTree>
      <p:nvGrpSpPr>
        <p:cNvPr id="1" name="Shape 340"/>
        <p:cNvGrpSpPr/>
        <p:nvPr/>
      </p:nvGrpSpPr>
      <p:grpSpPr>
        <a:xfrm>
          <a:off x="0" y="0"/>
          <a:ext cx="0" cy="0"/>
          <a:chOff x="0" y="0"/>
          <a:chExt cx="0" cy="0"/>
        </a:xfrm>
      </p:grpSpPr>
      <p:sp>
        <p:nvSpPr>
          <p:cNvPr id="341" name="Google Shape;341;p55"/>
          <p:cNvSpPr>
            <a:spLocks noGrp="1"/>
          </p:cNvSpPr>
          <p:nvPr>
            <p:ph type="pic" idx="2"/>
          </p:nvPr>
        </p:nvSpPr>
        <p:spPr>
          <a:xfrm>
            <a:off x="9405000" y="2636867"/>
            <a:ext cx="1742800" cy="2608800"/>
          </a:xfrm>
          <a:prstGeom prst="rect">
            <a:avLst/>
          </a:prstGeom>
          <a:noFill/>
          <a:ln>
            <a:noFill/>
          </a:ln>
        </p:spPr>
      </p:sp>
      <p:sp>
        <p:nvSpPr>
          <p:cNvPr id="342" name="Google Shape;342;p55"/>
          <p:cNvSpPr txBox="1">
            <a:spLocks noGrp="1"/>
          </p:cNvSpPr>
          <p:nvPr>
            <p:ph type="body" idx="1"/>
          </p:nvPr>
        </p:nvSpPr>
        <p:spPr>
          <a:xfrm>
            <a:off x="917200" y="390300"/>
            <a:ext cx="4310800" cy="295435"/>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343" name="Google Shape;343;p55"/>
          <p:cNvSpPr txBox="1">
            <a:spLocks noGrp="1"/>
          </p:cNvSpPr>
          <p:nvPr>
            <p:ph type="title"/>
          </p:nvPr>
        </p:nvSpPr>
        <p:spPr>
          <a:xfrm>
            <a:off x="882101" y="565700"/>
            <a:ext cx="104744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55"/>
          <p:cNvSpPr>
            <a:spLocks noGrp="1"/>
          </p:cNvSpPr>
          <p:nvPr>
            <p:ph type="pic" idx="3"/>
          </p:nvPr>
        </p:nvSpPr>
        <p:spPr>
          <a:xfrm>
            <a:off x="8091104" y="3855332"/>
            <a:ext cx="370400" cy="370400"/>
          </a:xfrm>
          <a:prstGeom prst="rect">
            <a:avLst/>
          </a:prstGeom>
          <a:noFill/>
          <a:ln>
            <a:noFill/>
          </a:ln>
        </p:spPr>
      </p:sp>
      <p:sp>
        <p:nvSpPr>
          <p:cNvPr id="345" name="Google Shape;345;p55"/>
          <p:cNvSpPr txBox="1">
            <a:spLocks noGrp="1"/>
          </p:cNvSpPr>
          <p:nvPr>
            <p:ph type="subTitle" idx="4"/>
          </p:nvPr>
        </p:nvSpPr>
        <p:spPr>
          <a:xfrm>
            <a:off x="912200" y="2526400"/>
            <a:ext cx="32680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9pPr>
          </a:lstStyle>
          <a:p>
            <a:endParaRPr/>
          </a:p>
        </p:txBody>
      </p:sp>
      <p:sp>
        <p:nvSpPr>
          <p:cNvPr id="346" name="Google Shape;346;p55"/>
          <p:cNvSpPr txBox="1">
            <a:spLocks noGrp="1"/>
          </p:cNvSpPr>
          <p:nvPr>
            <p:ph type="body" idx="5"/>
          </p:nvPr>
        </p:nvSpPr>
        <p:spPr>
          <a:xfrm>
            <a:off x="902000" y="2788067"/>
            <a:ext cx="3570000" cy="1231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Light"/>
              <a:buChar char="●"/>
              <a:defRPr sz="1600">
                <a:latin typeface="Lexend Light"/>
                <a:ea typeface="Lexend Light"/>
                <a:cs typeface="Lexend Light"/>
                <a:sym typeface="Lexend Light"/>
              </a:defRPr>
            </a:lvl1pPr>
            <a:lvl2pPr marL="1219170" lvl="1" indent="-406390">
              <a:spcBef>
                <a:spcPts val="0"/>
              </a:spcBef>
              <a:spcAft>
                <a:spcPts val="0"/>
              </a:spcAft>
              <a:buSzPts val="1200"/>
              <a:buFont typeface="Lexend Light"/>
              <a:buChar char="○"/>
              <a:defRPr sz="1600">
                <a:latin typeface="Lexend Light"/>
                <a:ea typeface="Lexend Light"/>
                <a:cs typeface="Lexend Light"/>
                <a:sym typeface="Lexend Light"/>
              </a:defRPr>
            </a:lvl2pPr>
            <a:lvl3pPr marL="1828754" lvl="2" indent="-406390">
              <a:spcBef>
                <a:spcPts val="0"/>
              </a:spcBef>
              <a:spcAft>
                <a:spcPts val="0"/>
              </a:spcAft>
              <a:buSzPts val="1200"/>
              <a:buFont typeface="Lexend Light"/>
              <a:buChar char="■"/>
              <a:defRPr sz="1600">
                <a:latin typeface="Lexend Light"/>
                <a:ea typeface="Lexend Light"/>
                <a:cs typeface="Lexend Light"/>
                <a:sym typeface="Lexend Light"/>
              </a:defRPr>
            </a:lvl3pPr>
            <a:lvl4pPr marL="2438339" lvl="3" indent="-406390">
              <a:spcBef>
                <a:spcPts val="0"/>
              </a:spcBef>
              <a:spcAft>
                <a:spcPts val="0"/>
              </a:spcAft>
              <a:buSzPts val="1200"/>
              <a:buFont typeface="Lexend Light"/>
              <a:buChar char="●"/>
              <a:defRPr sz="1600">
                <a:latin typeface="Lexend Light"/>
                <a:ea typeface="Lexend Light"/>
                <a:cs typeface="Lexend Light"/>
                <a:sym typeface="Lexend Light"/>
              </a:defRPr>
            </a:lvl4pPr>
            <a:lvl5pPr marL="3047924" lvl="4" indent="-406390">
              <a:spcBef>
                <a:spcPts val="0"/>
              </a:spcBef>
              <a:spcAft>
                <a:spcPts val="0"/>
              </a:spcAft>
              <a:buSzPts val="1200"/>
              <a:buFont typeface="Lexend Light"/>
              <a:buChar char="○"/>
              <a:defRPr>
                <a:latin typeface="Lexend Light"/>
                <a:ea typeface="Lexend Light"/>
                <a:cs typeface="Lexend Light"/>
                <a:sym typeface="Lexend Light"/>
              </a:defRPr>
            </a:lvl5pPr>
            <a:lvl6pPr marL="3657509" lvl="5" indent="-406390">
              <a:spcBef>
                <a:spcPts val="0"/>
              </a:spcBef>
              <a:spcAft>
                <a:spcPts val="0"/>
              </a:spcAft>
              <a:buSzPts val="1200"/>
              <a:buFont typeface="Lexend Light"/>
              <a:buChar char="■"/>
              <a:defRPr sz="1600">
                <a:latin typeface="Lexend Light"/>
                <a:ea typeface="Lexend Light"/>
                <a:cs typeface="Lexend Light"/>
                <a:sym typeface="Lexend Light"/>
              </a:defRPr>
            </a:lvl6pPr>
            <a:lvl7pPr marL="4267093" lvl="6" indent="-406390">
              <a:spcBef>
                <a:spcPts val="0"/>
              </a:spcBef>
              <a:spcAft>
                <a:spcPts val="0"/>
              </a:spcAft>
              <a:buSzPts val="1200"/>
              <a:buFont typeface="Lexend Light"/>
              <a:buChar char="●"/>
              <a:defRPr sz="1600">
                <a:latin typeface="Lexend Light"/>
                <a:ea typeface="Lexend Light"/>
                <a:cs typeface="Lexend Light"/>
                <a:sym typeface="Lexend Light"/>
              </a:defRPr>
            </a:lvl7pPr>
            <a:lvl8pPr marL="4876678" lvl="7" indent="-406390">
              <a:spcBef>
                <a:spcPts val="0"/>
              </a:spcBef>
              <a:spcAft>
                <a:spcPts val="0"/>
              </a:spcAft>
              <a:buSzPts val="1200"/>
              <a:buFont typeface="Lexend Light"/>
              <a:buChar char="○"/>
              <a:defRPr sz="1600">
                <a:latin typeface="Lexend Light"/>
                <a:ea typeface="Lexend Light"/>
                <a:cs typeface="Lexend Light"/>
                <a:sym typeface="Lexend Light"/>
              </a:defRPr>
            </a:lvl8pPr>
            <a:lvl9pPr marL="5486263" lvl="8" indent="-406390">
              <a:spcBef>
                <a:spcPts val="0"/>
              </a:spcBef>
              <a:spcAft>
                <a:spcPts val="0"/>
              </a:spcAft>
              <a:buSzPts val="1200"/>
              <a:buFont typeface="Lexend Light"/>
              <a:buChar char="■"/>
              <a:defRPr sz="1600">
                <a:latin typeface="Lexend Light"/>
                <a:ea typeface="Lexend Light"/>
                <a:cs typeface="Lexend Light"/>
                <a:sym typeface="Lexend Light"/>
              </a:defRPr>
            </a:lvl9pPr>
          </a:lstStyle>
          <a:p>
            <a:endParaRPr/>
          </a:p>
        </p:txBody>
      </p:sp>
      <p:sp>
        <p:nvSpPr>
          <p:cNvPr id="347" name="Google Shape;347;p55"/>
          <p:cNvSpPr txBox="1">
            <a:spLocks noGrp="1"/>
          </p:cNvSpPr>
          <p:nvPr>
            <p:ph type="body" idx="6"/>
          </p:nvPr>
        </p:nvSpPr>
        <p:spPr>
          <a:xfrm>
            <a:off x="912200" y="4187033"/>
            <a:ext cx="3267600" cy="20636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Tree>
    <p:extLst>
      <p:ext uri="{BB962C8B-B14F-4D97-AF65-F5344CB8AC3E}">
        <p14:creationId xmlns:p14="http://schemas.microsoft.com/office/powerpoint/2010/main" val="1255676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ED6F7-F20E-29FD-35D6-8FE1748F2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AB8E0D-8A42-FC09-D67F-3A5DBE67F0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26A1B4-BAD5-EF5B-C172-648BA77E03CD}"/>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147B3C00-B048-3ADA-4F83-DBB4037DB4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B6058-0B25-EA0D-C66B-82FB70D86D77}"/>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3137967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4A98C-ECB1-6F59-751D-A59145B834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CEFD97-FF99-2928-6E84-F66CAAECDB0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86A406-BC4B-AEA0-8B4F-C2DC6E33766F}"/>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A55D24CA-C225-0B2E-FDF5-F380799B5F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D1073B-D35D-A52F-ED94-20E288B1A85E}"/>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3464672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7E57A-A867-7021-58D6-AE742C196B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EDD082-11CF-8D2F-C420-B55E0E4221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001864-1553-4FA8-B34D-E19EBD0B4F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2956B3-81E3-A183-15BA-9636DC0C938C}"/>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6" name="Footer Placeholder 5">
            <a:extLst>
              <a:ext uri="{FF2B5EF4-FFF2-40B4-BE49-F238E27FC236}">
                <a16:creationId xmlns:a16="http://schemas.microsoft.com/office/drawing/2014/main" id="{E6058BEB-B51B-CC4F-B2B1-7BF8C857B9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40E4EF-4AB9-11D3-7EBB-C2139CE88F3F}"/>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1317389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1D6FC-7C4A-62D7-D891-8935580B3B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512F54-95C7-AAF4-9770-160F451E30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5FFDE4-2815-2172-77D2-E9E3D8AFEB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D8F36B-2C9A-AA85-59DC-1675DAFE1F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6BEA9-5465-D20B-1559-B2FA79B6FB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696E1D-2023-D26D-BB1E-9812668520CD}"/>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8" name="Footer Placeholder 7">
            <a:extLst>
              <a:ext uri="{FF2B5EF4-FFF2-40B4-BE49-F238E27FC236}">
                <a16:creationId xmlns:a16="http://schemas.microsoft.com/office/drawing/2014/main" id="{617C255D-B7C8-450C-48BF-6520E4CAB3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A0B174-7722-4955-3A33-C51C840DD5B2}"/>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427009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38C4-EDB0-B750-6086-DFA8776A5F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D9AAE5-B8B8-C0B1-41C1-2C8CD32BC2B8}"/>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4" name="Footer Placeholder 3">
            <a:extLst>
              <a:ext uri="{FF2B5EF4-FFF2-40B4-BE49-F238E27FC236}">
                <a16:creationId xmlns:a16="http://schemas.microsoft.com/office/drawing/2014/main" id="{92DD761B-0D29-8569-7DCB-C71CBB6457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32FFE5-1BDB-7227-CDA0-BCAA404776E4}"/>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681438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7CBF66-2501-21F0-DEB0-5F13FABDEEA4}"/>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3" name="Footer Placeholder 2">
            <a:extLst>
              <a:ext uri="{FF2B5EF4-FFF2-40B4-BE49-F238E27FC236}">
                <a16:creationId xmlns:a16="http://schemas.microsoft.com/office/drawing/2014/main" id="{B643B03B-5377-54B0-85E2-C5962E59CC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5094FA-BB79-FF4B-0605-0CEBF5A55156}"/>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714957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10ED0-6974-93F4-961F-2CABBD47FC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FD9840-096B-78B3-1988-81A1956F4E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EEFCB0-D87E-7653-DCAF-77E8331F67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D3EA45-E197-FDB0-703E-26744BCA1FD6}"/>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6" name="Footer Placeholder 5">
            <a:extLst>
              <a:ext uri="{FF2B5EF4-FFF2-40B4-BE49-F238E27FC236}">
                <a16:creationId xmlns:a16="http://schemas.microsoft.com/office/drawing/2014/main" id="{6F4E93AB-3A17-4B38-29F4-8F390DAC30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A6A04-119F-FB59-A3DD-DFA078EA55A6}"/>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488279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A345-5525-A09C-2379-EC20398E59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DD7737-2761-8989-E0C4-8E6E3B3477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D97D9E-2021-6E2F-D7DC-DD00D4FE7C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53D4C6-DDA8-CDA1-DC73-EB2C53B6DC2B}"/>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6" name="Footer Placeholder 5">
            <a:extLst>
              <a:ext uri="{FF2B5EF4-FFF2-40B4-BE49-F238E27FC236}">
                <a16:creationId xmlns:a16="http://schemas.microsoft.com/office/drawing/2014/main" id="{39FD1E55-C07C-9311-E6AD-27835A2C2B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DA6039-3880-8455-6DA4-E7777C0BD0C4}"/>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3149831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CB5C8-F2F4-2740-45FA-CC9F162FFF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118CD7-E0F7-B523-B53F-7F9E2E63E0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2770BB-CFD0-F3C5-DAF7-22221844AC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5D0301A4-6304-B081-8A86-7EBDC2EEBA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DA02CA4-4C25-4444-9E8B-170DF62992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FFBD3A2-B999-4B3E-8867-430F21145241}" type="slidenum">
              <a:rPr lang="en-US" smtClean="0"/>
              <a:t>‹#›</a:t>
            </a:fld>
            <a:endParaRPr lang="en-US"/>
          </a:p>
        </p:txBody>
      </p:sp>
    </p:spTree>
    <p:extLst>
      <p:ext uri="{BB962C8B-B14F-4D97-AF65-F5344CB8AC3E}">
        <p14:creationId xmlns:p14="http://schemas.microsoft.com/office/powerpoint/2010/main" val="897073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16/j.mpdhp.2023.10.005"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nuwildcat-my.sharepoint.com/my?id=%2Fpersonal%2Fakl0407%5Fads%5Fnorthwestern%5Fedu%2FDocuments%2FSTAT390%2FData%20to%20send%20to%20Stakeholders%20for%20annotating&amp;sortField=LinkFilename&amp;isAscending=true&amp;ga=1" TargetMode="External"/><Relationship Id="rId2" Type="http://schemas.openxmlformats.org/officeDocument/2006/relationships/hyperlink" Target="https://arvindkrishna87.github.io/STAT390_project/" TargetMode="External"/><Relationship Id="rId1" Type="http://schemas.openxmlformats.org/officeDocument/2006/relationships/slideLayout" Target="../slideLayouts/slideLayout2.xml"/><Relationship Id="rId5" Type="http://schemas.openxmlformats.org/officeDocument/2006/relationships/hyperlink" Target="https://docs.google.com/spreadsheets/d/1PbV0faD_WGmLEbrY93mQF5ofhO98hy-TQmh41uGPCxc/edit?gid=0#gid=0" TargetMode="External"/><Relationship Id="rId4" Type="http://schemas.openxmlformats.org/officeDocument/2006/relationships/hyperlink" Target="https://nuwildcat-my.sharepoint.com/:x:/r/personal/akl0407_ads_northwestern_edu/_layouts/15/Doc.aspx?sourcedoc=%7B808B83F5-0AC5-4834-8518-E454850AB281%7D&amp;file=clincal%20data%20sheet%20for%20scoring.xlsx&amp;action=default&amp;mobileredirect=tru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D44-FF15-270A-7D19-57C4EEBB9875}"/>
              </a:ext>
            </a:extLst>
          </p:cNvPr>
          <p:cNvSpPr>
            <a:spLocks noGrp="1"/>
          </p:cNvSpPr>
          <p:nvPr>
            <p:ph type="ctrTitle"/>
          </p:nvPr>
        </p:nvSpPr>
        <p:spPr/>
        <p:txBody>
          <a:bodyPr/>
          <a:lstStyle/>
          <a:p>
            <a:r>
              <a:rPr lang="en-US" dirty="0"/>
              <a:t>CMIL-project meeting</a:t>
            </a:r>
          </a:p>
        </p:txBody>
      </p:sp>
      <p:sp>
        <p:nvSpPr>
          <p:cNvPr id="3" name="Subtitle 2">
            <a:extLst>
              <a:ext uri="{FF2B5EF4-FFF2-40B4-BE49-F238E27FC236}">
                <a16:creationId xmlns:a16="http://schemas.microsoft.com/office/drawing/2014/main" id="{CA478B57-D528-D6A5-A1E7-B8EF68B62310}"/>
              </a:ext>
            </a:extLst>
          </p:cNvPr>
          <p:cNvSpPr>
            <a:spLocks noGrp="1"/>
          </p:cNvSpPr>
          <p:nvPr>
            <p:ph type="subTitle" idx="1"/>
          </p:nvPr>
        </p:nvSpPr>
        <p:spPr/>
        <p:txBody>
          <a:bodyPr/>
          <a:lstStyle/>
          <a:p>
            <a:r>
              <a:rPr lang="en-US" dirty="0"/>
              <a:t>11</a:t>
            </a:r>
            <a:r>
              <a:rPr lang="en-US" baseline="30000" dirty="0"/>
              <a:t>th</a:t>
            </a:r>
            <a:r>
              <a:rPr lang="en-US" dirty="0"/>
              <a:t> Feb 2025</a:t>
            </a:r>
          </a:p>
        </p:txBody>
      </p:sp>
    </p:spTree>
    <p:extLst>
      <p:ext uri="{BB962C8B-B14F-4D97-AF65-F5344CB8AC3E}">
        <p14:creationId xmlns:p14="http://schemas.microsoft.com/office/powerpoint/2010/main" val="3951166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82"/>
          <p:cNvSpPr txBox="1">
            <a:spLocks noGrp="1"/>
          </p:cNvSpPr>
          <p:nvPr>
            <p:ph type="title"/>
          </p:nvPr>
        </p:nvSpPr>
        <p:spPr>
          <a:xfrm>
            <a:off x="882101" y="565700"/>
            <a:ext cx="10474400" cy="1156800"/>
          </a:xfrm>
          <a:prstGeom prst="rect">
            <a:avLst/>
          </a:prstGeom>
        </p:spPr>
        <p:txBody>
          <a:bodyPr spcFirstLastPara="1" vert="horz" wrap="square" lIns="121900" tIns="121900" rIns="121900" bIns="121900" rtlCol="0" anchor="t" anchorCtr="0">
            <a:noAutofit/>
          </a:bodyPr>
          <a:lstStyle/>
          <a:p>
            <a:r>
              <a:rPr lang="en" sz="3733"/>
              <a:t>Cyst Formation Examples - Reference Paper</a:t>
            </a:r>
            <a:endParaRPr sz="3733"/>
          </a:p>
        </p:txBody>
      </p:sp>
      <p:pic>
        <p:nvPicPr>
          <p:cNvPr id="556" name="Google Shape;556;p82"/>
          <p:cNvPicPr preferRelativeResize="0"/>
          <p:nvPr/>
        </p:nvPicPr>
        <p:blipFill>
          <a:blip r:embed="rId3">
            <a:alphaModFix/>
          </a:blip>
          <a:stretch>
            <a:fillRect/>
          </a:stretch>
        </p:blipFill>
        <p:spPr>
          <a:xfrm>
            <a:off x="841767" y="2336067"/>
            <a:ext cx="4590067" cy="4142067"/>
          </a:xfrm>
          <a:prstGeom prst="rect">
            <a:avLst/>
          </a:prstGeom>
          <a:noFill/>
          <a:ln>
            <a:noFill/>
          </a:ln>
        </p:spPr>
      </p:pic>
      <p:sp>
        <p:nvSpPr>
          <p:cNvPr id="557" name="Google Shape;557;p82"/>
          <p:cNvSpPr txBox="1">
            <a:spLocks noGrp="1"/>
          </p:cNvSpPr>
          <p:nvPr>
            <p:ph type="body" idx="6"/>
          </p:nvPr>
        </p:nvSpPr>
        <p:spPr>
          <a:xfrm>
            <a:off x="5349200" y="1722500"/>
            <a:ext cx="1493600" cy="613600"/>
          </a:xfrm>
          <a:prstGeom prst="rect">
            <a:avLst/>
          </a:prstGeom>
        </p:spPr>
        <p:txBody>
          <a:bodyPr spcFirstLastPara="1" vert="horz" wrap="square" lIns="121900" tIns="121900" rIns="121900" bIns="121900" rtlCol="0" anchor="t" anchorCtr="0">
            <a:noAutofit/>
          </a:bodyPr>
          <a:lstStyle/>
          <a:p>
            <a:pPr marL="0" indent="0" algn="ctr">
              <a:buClr>
                <a:schemeClr val="lt1"/>
              </a:buClr>
              <a:buSzPts val="1100"/>
              <a:buNone/>
            </a:pPr>
            <a:r>
              <a:rPr lang="en"/>
              <a:t>Benign</a:t>
            </a:r>
            <a:endParaRPr/>
          </a:p>
        </p:txBody>
      </p:sp>
      <p:pic>
        <p:nvPicPr>
          <p:cNvPr id="558" name="Google Shape;558;p82"/>
          <p:cNvPicPr preferRelativeResize="0"/>
          <p:nvPr/>
        </p:nvPicPr>
        <p:blipFill>
          <a:blip r:embed="rId4">
            <a:alphaModFix/>
          </a:blip>
          <a:stretch>
            <a:fillRect/>
          </a:stretch>
        </p:blipFill>
        <p:spPr>
          <a:xfrm>
            <a:off x="6480701" y="2336081"/>
            <a:ext cx="4875804" cy="41420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3"/>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267">
                <a:solidFill>
                  <a:schemeClr val="dk1"/>
                </a:solidFill>
              </a:rPr>
              <a:t>Cyst Formation Examples - Our Data</a:t>
            </a:r>
            <a:endParaRPr sz="4267">
              <a:solidFill>
                <a:schemeClr val="dk1"/>
              </a:solidFill>
            </a:endParaRPr>
          </a:p>
        </p:txBody>
      </p:sp>
      <p:pic>
        <p:nvPicPr>
          <p:cNvPr id="564" name="Google Shape;564;p83"/>
          <p:cNvPicPr preferRelativeResize="0"/>
          <p:nvPr/>
        </p:nvPicPr>
        <p:blipFill rotWithShape="1">
          <a:blip r:embed="rId3">
            <a:alphaModFix/>
          </a:blip>
          <a:srcRect l="21265" t="31716" r="61970" b="63039"/>
          <a:stretch/>
        </p:blipFill>
        <p:spPr>
          <a:xfrm>
            <a:off x="882099" y="2102484"/>
            <a:ext cx="2550335" cy="2395867"/>
          </a:xfrm>
          <a:prstGeom prst="rect">
            <a:avLst/>
          </a:prstGeom>
          <a:noFill/>
          <a:ln>
            <a:noFill/>
          </a:ln>
        </p:spPr>
      </p:pic>
      <p:sp>
        <p:nvSpPr>
          <p:cNvPr id="565" name="Google Shape;565;p83"/>
          <p:cNvSpPr txBox="1">
            <a:spLocks noGrp="1"/>
          </p:cNvSpPr>
          <p:nvPr>
            <p:ph type="body" idx="6"/>
          </p:nvPr>
        </p:nvSpPr>
        <p:spPr>
          <a:xfrm>
            <a:off x="4608200" y="1488900"/>
            <a:ext cx="2975600" cy="613600"/>
          </a:xfrm>
          <a:prstGeom prst="rect">
            <a:avLst/>
          </a:prstGeom>
        </p:spPr>
        <p:txBody>
          <a:bodyPr spcFirstLastPara="1" vert="horz" wrap="square" lIns="121900" tIns="121900" rIns="121900" bIns="121900" rtlCol="0" anchor="t" anchorCtr="0">
            <a:noAutofit/>
          </a:bodyPr>
          <a:lstStyle/>
          <a:p>
            <a:pPr marL="0" indent="0" algn="ctr">
              <a:buClr>
                <a:schemeClr val="lt1"/>
              </a:buClr>
              <a:buSzPts val="1100"/>
              <a:buNone/>
            </a:pPr>
            <a:r>
              <a:rPr lang="en"/>
              <a:t>Benign - Case 002</a:t>
            </a:r>
            <a:endParaRPr/>
          </a:p>
        </p:txBody>
      </p:sp>
      <p:pic>
        <p:nvPicPr>
          <p:cNvPr id="566" name="Google Shape;566;p83"/>
          <p:cNvPicPr preferRelativeResize="0"/>
          <p:nvPr/>
        </p:nvPicPr>
        <p:blipFill rotWithShape="1">
          <a:blip r:embed="rId3">
            <a:alphaModFix/>
          </a:blip>
          <a:srcRect l="47335" t="36841" r="35900" b="58083"/>
          <a:stretch/>
        </p:blipFill>
        <p:spPr>
          <a:xfrm>
            <a:off x="8885983" y="1669650"/>
            <a:ext cx="2550335" cy="2318377"/>
          </a:xfrm>
          <a:prstGeom prst="rect">
            <a:avLst/>
          </a:prstGeom>
          <a:noFill/>
          <a:ln>
            <a:noFill/>
          </a:ln>
        </p:spPr>
      </p:pic>
      <p:pic>
        <p:nvPicPr>
          <p:cNvPr id="567" name="Google Shape;567;p83"/>
          <p:cNvPicPr preferRelativeResize="0"/>
          <p:nvPr/>
        </p:nvPicPr>
        <p:blipFill>
          <a:blip r:embed="rId4">
            <a:alphaModFix/>
          </a:blip>
          <a:stretch>
            <a:fillRect/>
          </a:stretch>
        </p:blipFill>
        <p:spPr>
          <a:xfrm>
            <a:off x="5349198" y="2231068"/>
            <a:ext cx="1493599" cy="4465561"/>
          </a:xfrm>
          <a:prstGeom prst="rect">
            <a:avLst/>
          </a:prstGeom>
          <a:noFill/>
          <a:ln>
            <a:noFill/>
          </a:ln>
        </p:spPr>
      </p:pic>
      <p:pic>
        <p:nvPicPr>
          <p:cNvPr id="568" name="Google Shape;568;p83"/>
          <p:cNvPicPr preferRelativeResize="0"/>
          <p:nvPr/>
        </p:nvPicPr>
        <p:blipFill>
          <a:blip r:embed="rId5">
            <a:alphaModFix/>
          </a:blip>
          <a:stretch>
            <a:fillRect/>
          </a:stretch>
        </p:blipFill>
        <p:spPr>
          <a:xfrm>
            <a:off x="8918989" y="4145467"/>
            <a:ext cx="2484295" cy="2395867"/>
          </a:xfrm>
          <a:prstGeom prst="rect">
            <a:avLst/>
          </a:prstGeom>
          <a:noFill/>
          <a:ln>
            <a:noFill/>
          </a:ln>
        </p:spPr>
      </p:pic>
      <p:cxnSp>
        <p:nvCxnSpPr>
          <p:cNvPr id="569" name="Google Shape;569;p83"/>
          <p:cNvCxnSpPr/>
          <p:nvPr/>
        </p:nvCxnSpPr>
        <p:spPr>
          <a:xfrm rot="10800000">
            <a:off x="3432600" y="3379933"/>
            <a:ext cx="2210400" cy="390800"/>
          </a:xfrm>
          <a:prstGeom prst="straightConnector1">
            <a:avLst/>
          </a:prstGeom>
          <a:noFill/>
          <a:ln w="19050" cap="flat" cmpd="sng">
            <a:solidFill>
              <a:schemeClr val="dk1"/>
            </a:solidFill>
            <a:prstDash val="solid"/>
            <a:round/>
            <a:headEnd type="none" w="med" len="med"/>
            <a:tailEnd type="stealth" w="med" len="med"/>
          </a:ln>
        </p:spPr>
      </p:cxnSp>
      <p:cxnSp>
        <p:nvCxnSpPr>
          <p:cNvPr id="570" name="Google Shape;570;p83"/>
          <p:cNvCxnSpPr>
            <a:endCxn id="566" idx="1"/>
          </p:cNvCxnSpPr>
          <p:nvPr/>
        </p:nvCxnSpPr>
        <p:spPr>
          <a:xfrm rot="10800000" flipH="1">
            <a:off x="6325183" y="2828839"/>
            <a:ext cx="2560800" cy="1155600"/>
          </a:xfrm>
          <a:prstGeom prst="straightConnector1">
            <a:avLst/>
          </a:prstGeom>
          <a:noFill/>
          <a:ln w="19050" cap="flat" cmpd="sng">
            <a:solidFill>
              <a:schemeClr val="dk1"/>
            </a:solidFill>
            <a:prstDash val="solid"/>
            <a:round/>
            <a:headEnd type="none" w="med" len="med"/>
            <a:tailEnd type="stealth" w="med" len="med"/>
          </a:ln>
        </p:spPr>
      </p:cxnSp>
      <p:cxnSp>
        <p:nvCxnSpPr>
          <p:cNvPr id="571" name="Google Shape;571;p83"/>
          <p:cNvCxnSpPr>
            <a:endCxn id="568" idx="1"/>
          </p:cNvCxnSpPr>
          <p:nvPr/>
        </p:nvCxnSpPr>
        <p:spPr>
          <a:xfrm>
            <a:off x="6701388" y="4407400"/>
            <a:ext cx="2217600" cy="93600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84"/>
          <p:cNvSpPr txBox="1">
            <a:spLocks noGrp="1"/>
          </p:cNvSpPr>
          <p:nvPr>
            <p:ph type="body" idx="5"/>
          </p:nvPr>
        </p:nvSpPr>
        <p:spPr>
          <a:xfrm>
            <a:off x="912200" y="1978367"/>
            <a:ext cx="10234400" cy="2024400"/>
          </a:xfrm>
          <a:prstGeom prst="rect">
            <a:avLst/>
          </a:prstGeom>
        </p:spPr>
        <p:txBody>
          <a:bodyPr spcFirstLastPara="1" vert="horz" wrap="square" lIns="121900" tIns="121900" rIns="121900" bIns="121900" rtlCol="0" anchor="t" anchorCtr="0">
            <a:noAutofit/>
          </a:bodyPr>
          <a:lstStyle/>
          <a:p>
            <a:pPr indent="-431789">
              <a:buClr>
                <a:schemeClr val="lt1"/>
              </a:buClr>
              <a:buSzPts val="1500"/>
              <a:buFont typeface="Lexend"/>
              <a:buChar char="●"/>
            </a:pPr>
            <a:r>
              <a:rPr lang="en" sz="1867">
                <a:solidFill>
                  <a:srgbClr val="212121"/>
                </a:solidFill>
                <a:highlight>
                  <a:srgbClr val="FFFFFF"/>
                </a:highlight>
                <a:latin typeface="Roboto"/>
                <a:ea typeface="Roboto"/>
                <a:cs typeface="Roboto"/>
                <a:sym typeface="Roboto"/>
              </a:rPr>
              <a:t>Zembowicz A, Mandal RV, Choopong P. Melanocytic lesions of the conjunctiva. Arch Pathol Lab Med. 2010 Dec;134(12):1785-92. doi: 10.5858/2009-0522-RAR.1. PMID: 21128776.</a:t>
            </a:r>
            <a:endParaRPr sz="1867">
              <a:solidFill>
                <a:srgbClr val="212121"/>
              </a:solidFill>
              <a:highlight>
                <a:srgbClr val="FFFFFF"/>
              </a:highlight>
              <a:latin typeface="Roboto"/>
              <a:ea typeface="Roboto"/>
              <a:cs typeface="Roboto"/>
              <a:sym typeface="Roboto"/>
            </a:endParaRPr>
          </a:p>
          <a:p>
            <a:pPr marL="0" indent="0">
              <a:buNone/>
            </a:pPr>
            <a:endParaRPr sz="1867">
              <a:solidFill>
                <a:srgbClr val="212121"/>
              </a:solidFill>
              <a:highlight>
                <a:srgbClr val="FFFFFF"/>
              </a:highlight>
              <a:latin typeface="Roboto"/>
              <a:ea typeface="Roboto"/>
              <a:cs typeface="Roboto"/>
              <a:sym typeface="Roboto"/>
            </a:endParaRPr>
          </a:p>
          <a:p>
            <a:pPr indent="-431789">
              <a:buClr>
                <a:srgbClr val="212121"/>
              </a:buClr>
              <a:buSzPts val="1500"/>
              <a:buFont typeface="Roboto"/>
              <a:buChar char="●"/>
            </a:pPr>
            <a:r>
              <a:rPr lang="en" sz="1867">
                <a:solidFill>
                  <a:srgbClr val="212121"/>
                </a:solidFill>
                <a:highlight>
                  <a:srgbClr val="FFFFFF"/>
                </a:highlight>
                <a:latin typeface="Roboto"/>
                <a:ea typeface="Roboto"/>
                <a:cs typeface="Roboto"/>
                <a:sym typeface="Roboto"/>
              </a:rPr>
              <a:t>Carli P. Whittington, Scott C. Bresler, Caroline Simon, Carol L. Shields, Rajiv M. Patel, Melanocytic lesions of the conjunctiva: an up-to-date review, Diagnostic Histopathology, Volume 30, Issue 1, 2024, Pages 37-59, ISSN 1756-2317, </a:t>
            </a:r>
            <a:r>
              <a:rPr lang="en" sz="1867" u="sng">
                <a:solidFill>
                  <a:schemeClr val="hlink"/>
                </a:solidFill>
                <a:highlight>
                  <a:srgbClr val="FFFFFF"/>
                </a:highlight>
                <a:latin typeface="Roboto"/>
                <a:ea typeface="Roboto"/>
                <a:cs typeface="Roboto"/>
                <a:sym typeface="Roboto"/>
                <a:hlinkClick r:id="rId3"/>
              </a:rPr>
              <a:t>https://doi.org/10.1016/j.mpdhp.2023.10.005</a:t>
            </a:r>
            <a:r>
              <a:rPr lang="en" sz="1867">
                <a:solidFill>
                  <a:srgbClr val="212121"/>
                </a:solidFill>
                <a:highlight>
                  <a:srgbClr val="FFFFFF"/>
                </a:highlight>
                <a:latin typeface="Roboto"/>
                <a:ea typeface="Roboto"/>
                <a:cs typeface="Roboto"/>
                <a:sym typeface="Roboto"/>
              </a:rPr>
              <a:t>. (https://www.sciencedirect.com/science/article/pii/S1756231723001652)</a:t>
            </a:r>
            <a:endParaRPr sz="1867">
              <a:solidFill>
                <a:srgbClr val="212121"/>
              </a:solidFill>
              <a:highlight>
                <a:srgbClr val="FFFFFF"/>
              </a:highlight>
              <a:latin typeface="Roboto"/>
              <a:ea typeface="Roboto"/>
              <a:cs typeface="Roboto"/>
              <a:sym typeface="Roboto"/>
            </a:endParaRPr>
          </a:p>
          <a:p>
            <a:pPr indent="0">
              <a:buNone/>
            </a:pPr>
            <a:endParaRPr>
              <a:solidFill>
                <a:srgbClr val="212121"/>
              </a:solidFill>
              <a:highlight>
                <a:srgbClr val="FFFFFF"/>
              </a:highlight>
              <a:latin typeface="Roboto"/>
              <a:ea typeface="Roboto"/>
              <a:cs typeface="Roboto"/>
              <a:sym typeface="Roboto"/>
            </a:endParaRPr>
          </a:p>
          <a:p>
            <a:pPr marL="0" indent="0">
              <a:buNone/>
            </a:pPr>
            <a:r>
              <a:rPr lang="en"/>
              <a:t>  </a:t>
            </a:r>
            <a:endParaRPr/>
          </a:p>
        </p:txBody>
      </p:sp>
      <p:sp>
        <p:nvSpPr>
          <p:cNvPr id="577" name="Google Shape;577;p84"/>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533">
                <a:solidFill>
                  <a:schemeClr val="dk1"/>
                </a:solidFill>
              </a:rPr>
              <a:t>Papers used as reference</a:t>
            </a:r>
            <a:endParaRPr sz="4533">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9"/>
          <p:cNvSpPr txBox="1">
            <a:spLocks noGrp="1"/>
          </p:cNvSpPr>
          <p:nvPr>
            <p:ph type="title"/>
          </p:nvPr>
        </p:nvSpPr>
        <p:spPr>
          <a:xfrm>
            <a:off x="446400" y="1283000"/>
            <a:ext cx="11299200" cy="4292000"/>
          </a:xfrm>
          <a:prstGeom prst="rect">
            <a:avLst/>
          </a:prstGeom>
        </p:spPr>
        <p:txBody>
          <a:bodyPr spcFirstLastPara="1" vert="horz" wrap="square" lIns="121900" tIns="121900" rIns="121900" bIns="121900" rtlCol="0" anchor="t" anchorCtr="0">
            <a:noAutofit/>
          </a:bodyPr>
          <a:lstStyle/>
          <a:p>
            <a:pPr algn="ctr"/>
            <a:r>
              <a:rPr lang="en"/>
              <a:t>Ugly Duck Index</a:t>
            </a:r>
            <a:endParaRPr/>
          </a:p>
          <a:p>
            <a:pPr algn="ctr"/>
            <a:endParaRPr/>
          </a:p>
          <a:p>
            <a:pPr algn="ctr"/>
            <a:r>
              <a:rPr lang="en"/>
              <a:t>Kayla &amp; Lucinda</a:t>
            </a:r>
            <a:endParaRPr/>
          </a:p>
        </p:txBody>
      </p:sp>
      <p:sp>
        <p:nvSpPr>
          <p:cNvPr id="421" name="Google Shape;421;p69"/>
          <p:cNvSpPr/>
          <p:nvPr/>
        </p:nvSpPr>
        <p:spPr>
          <a:xfrm>
            <a:off x="11281733" y="335044"/>
            <a:ext cx="557200" cy="557200"/>
          </a:xfrm>
          <a:prstGeom prst="rect">
            <a:avLst/>
          </a:prstGeom>
          <a:solidFill>
            <a:schemeClr val="dk1"/>
          </a:solidFill>
          <a:ln>
            <a:noFill/>
          </a:ln>
        </p:spPr>
        <p:txBody>
          <a:bodyPr spcFirstLastPara="1" wrap="square" lIns="121900" tIns="121900" rIns="121900" bIns="121900" anchor="ctr" anchorCtr="0">
            <a:noAutofit/>
          </a:bodyPr>
          <a:lstStyle/>
          <a:p>
            <a:pPr algn="ctr"/>
            <a:endParaRPr sz="2400">
              <a:latin typeface="Lexend"/>
              <a:ea typeface="Lexend"/>
              <a:cs typeface="Lexend"/>
              <a:sym typeface="Lexend"/>
            </a:endParaRPr>
          </a:p>
        </p:txBody>
      </p:sp>
      <p:sp>
        <p:nvSpPr>
          <p:cNvPr id="422" name="Google Shape;422;p69"/>
          <p:cNvSpPr txBox="1"/>
          <p:nvPr/>
        </p:nvSpPr>
        <p:spPr>
          <a:xfrm>
            <a:off x="11184200" y="312001"/>
            <a:ext cx="704800" cy="682262"/>
          </a:xfrm>
          <a:prstGeom prst="rect">
            <a:avLst/>
          </a:prstGeom>
          <a:noFill/>
          <a:ln>
            <a:noFill/>
          </a:ln>
        </p:spPr>
        <p:txBody>
          <a:bodyPr spcFirstLastPara="1" wrap="square" lIns="0" tIns="121900" rIns="121900" bIns="121900" anchor="t" anchorCtr="0">
            <a:spAutoFit/>
          </a:bodyPr>
          <a:lstStyle/>
          <a:p>
            <a:pPr marL="204495" algn="ctr">
              <a:lnSpc>
                <a:spcPct val="125000"/>
              </a:lnSpc>
            </a:pPr>
            <a:r>
              <a:rPr lang="en" sz="2267">
                <a:solidFill>
                  <a:schemeClr val="accent4"/>
                </a:solidFill>
                <a:latin typeface="Lexend ExtraBold"/>
                <a:ea typeface="Lexend ExtraBold"/>
                <a:cs typeface="Lexend ExtraBold"/>
                <a:sym typeface="Lexend ExtraBold"/>
              </a:rPr>
              <a:t>1</a:t>
            </a:r>
            <a:endParaRPr sz="2267">
              <a:solidFill>
                <a:schemeClr val="accent4"/>
              </a:solidFill>
              <a:latin typeface="Lexend ExtraBold"/>
              <a:ea typeface="Lexend ExtraBold"/>
              <a:cs typeface="Lexend ExtraBold"/>
              <a:sym typeface="Lexend Extra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8777-5903-9912-8AE5-98326EE21CC4}"/>
              </a:ext>
            </a:extLst>
          </p:cNvPr>
          <p:cNvSpPr>
            <a:spLocks noGrp="1"/>
          </p:cNvSpPr>
          <p:nvPr>
            <p:ph type="title"/>
          </p:nvPr>
        </p:nvSpPr>
        <p:spPr/>
        <p:txBody>
          <a:bodyPr/>
          <a:lstStyle/>
          <a:p>
            <a:r>
              <a:rPr lang="en-US" dirty="0"/>
              <a:t>Ugly Duck Index used to detect melanoma in skin lesions</a:t>
            </a:r>
          </a:p>
        </p:txBody>
      </p:sp>
      <p:pic>
        <p:nvPicPr>
          <p:cNvPr id="6" name="Google Shape;438;p71">
            <a:extLst>
              <a:ext uri="{FF2B5EF4-FFF2-40B4-BE49-F238E27FC236}">
                <a16:creationId xmlns:a16="http://schemas.microsoft.com/office/drawing/2014/main" id="{73C3E7B7-B5BE-956D-F6B0-67E56F60EE13}"/>
              </a:ext>
            </a:extLst>
          </p:cNvPr>
          <p:cNvPicPr preferRelativeResize="0"/>
          <p:nvPr/>
        </p:nvPicPr>
        <p:blipFill rotWithShape="1">
          <a:blip r:embed="rId2">
            <a:alphaModFix/>
          </a:blip>
          <a:srcRect t="-8389" b="8389"/>
          <a:stretch/>
        </p:blipFill>
        <p:spPr>
          <a:xfrm>
            <a:off x="2178073" y="1326959"/>
            <a:ext cx="7024292" cy="3256714"/>
          </a:xfrm>
          <a:prstGeom prst="rect">
            <a:avLst/>
          </a:prstGeom>
          <a:noFill/>
          <a:ln>
            <a:noFill/>
          </a:ln>
        </p:spPr>
      </p:pic>
      <p:sp>
        <p:nvSpPr>
          <p:cNvPr id="7" name="TextBox 6">
            <a:extLst>
              <a:ext uri="{FF2B5EF4-FFF2-40B4-BE49-F238E27FC236}">
                <a16:creationId xmlns:a16="http://schemas.microsoft.com/office/drawing/2014/main" id="{EC704763-90C3-A80E-A4ED-89FC0C875549}"/>
              </a:ext>
            </a:extLst>
          </p:cNvPr>
          <p:cNvSpPr txBox="1"/>
          <p:nvPr/>
        </p:nvSpPr>
        <p:spPr>
          <a:xfrm>
            <a:off x="747085" y="4949433"/>
            <a:ext cx="10552565" cy="1754326"/>
          </a:xfrm>
          <a:prstGeom prst="rect">
            <a:avLst/>
          </a:prstGeom>
          <a:noFill/>
        </p:spPr>
        <p:txBody>
          <a:bodyPr wrap="square" rtlCol="0">
            <a:spAutoFit/>
          </a:bodyPr>
          <a:lstStyle/>
          <a:p>
            <a:pPr indent="-182880" algn="just">
              <a:buFont typeface="Arial" panose="020B0604020202020204" pitchFamily="34" charset="0"/>
              <a:buChar char="•"/>
            </a:pPr>
            <a:r>
              <a:rPr lang="en-US" sz="1800" b="0" i="0" u="none" strike="noStrike" baseline="0" dirty="0">
                <a:latin typeface="Times New Roman" panose="02020603050405020304" pitchFamily="18" charset="0"/>
                <a:cs typeface="Times New Roman" panose="02020603050405020304" pitchFamily="18" charset="0"/>
              </a:rPr>
              <a:t>The </a:t>
            </a:r>
            <a:r>
              <a:rPr lang="en-US" sz="1800" b="1" i="0" u="none" strike="noStrike" baseline="0" dirty="0">
                <a:latin typeface="Times New Roman" panose="02020603050405020304" pitchFamily="18" charset="0"/>
                <a:cs typeface="Times New Roman" panose="02020603050405020304" pitchFamily="18" charset="0"/>
              </a:rPr>
              <a:t>ugly duckling sign </a:t>
            </a:r>
            <a:r>
              <a:rPr lang="en-US" sz="1800" b="0" i="0" u="none" strike="noStrike" baseline="0" dirty="0">
                <a:latin typeface="Times New Roman" panose="02020603050405020304" pitchFamily="18" charset="0"/>
                <a:cs typeface="Times New Roman" panose="02020603050405020304" pitchFamily="18" charset="0"/>
              </a:rPr>
              <a:t>was developed based on the fact that naevi on an individual tend to resemble one another, whereas malignant melanoma often deviates from this nevus pattern and stands out from its peers on a common body region. </a:t>
            </a:r>
          </a:p>
          <a:p>
            <a:pPr indent="-182880" algn="just">
              <a:buFont typeface="Arial" panose="020B0604020202020204" pitchFamily="34" charset="0"/>
              <a:buChar char="•"/>
            </a:pPr>
            <a:endParaRPr lang="en-US" sz="1800" b="0" i="0" u="none" strike="noStrike" baseline="0" dirty="0">
              <a:latin typeface="Times New Roman" panose="02020603050405020304" pitchFamily="18" charset="0"/>
              <a:cs typeface="Times New Roman" panose="02020603050405020304" pitchFamily="18" charset="0"/>
            </a:endParaRPr>
          </a:p>
          <a:p>
            <a:pPr indent="-182880" algn="just">
              <a:buFont typeface="Arial" panose="020B0604020202020204" pitchFamily="34" charset="0"/>
              <a:buChar char="•"/>
            </a:pPr>
            <a:r>
              <a:rPr lang="en-US" sz="1800" b="0" i="0" u="none" strike="noStrike" baseline="0" dirty="0">
                <a:latin typeface="Times New Roman" panose="02020603050405020304" pitchFamily="18" charset="0"/>
                <a:cs typeface="Times New Roman" panose="02020603050405020304" pitchFamily="18" charset="0"/>
              </a:rPr>
              <a:t>Hence, an ‘Ugly Duckling’ lesion is defined as a visually different outlier from its surrounding naevi on an individual, and is considered suspicious for malignancy.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2532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8777-5903-9912-8AE5-98326EE21CC4}"/>
              </a:ext>
            </a:extLst>
          </p:cNvPr>
          <p:cNvSpPr>
            <a:spLocks noGrp="1"/>
          </p:cNvSpPr>
          <p:nvPr>
            <p:ph type="title"/>
          </p:nvPr>
        </p:nvSpPr>
        <p:spPr/>
        <p:txBody>
          <a:bodyPr/>
          <a:lstStyle/>
          <a:p>
            <a:r>
              <a:rPr lang="en-US" dirty="0"/>
              <a:t>Questions on patching</a:t>
            </a:r>
          </a:p>
        </p:txBody>
      </p:sp>
      <p:sp>
        <p:nvSpPr>
          <p:cNvPr id="3" name="Content Placeholder 2">
            <a:extLst>
              <a:ext uri="{FF2B5EF4-FFF2-40B4-BE49-F238E27FC236}">
                <a16:creationId xmlns:a16="http://schemas.microsoft.com/office/drawing/2014/main" id="{5273971C-1023-3608-3660-18850ED6F2FD}"/>
              </a:ext>
            </a:extLst>
          </p:cNvPr>
          <p:cNvSpPr>
            <a:spLocks noGrp="1"/>
          </p:cNvSpPr>
          <p:nvPr>
            <p:ph idx="1"/>
          </p:nvPr>
        </p:nvSpPr>
        <p:spPr/>
        <p:txBody>
          <a:bodyPr>
            <a:normAutofit/>
          </a:bodyPr>
          <a:lstStyle/>
          <a:p>
            <a:r>
              <a:rPr lang="en-US" dirty="0"/>
              <a:t>Medical aspect questions</a:t>
            </a:r>
          </a:p>
          <a:p>
            <a:pPr lvl="1"/>
            <a:r>
              <a:rPr lang="en-US" dirty="0"/>
              <a:t>Why would the ML model needs a patch that includes the entire width of the epithelium, as the ML model may learn patterns to classify the patch without being informed of the location of the melanocytes? Was the entire width necessary for the doctors, but may not be necessary for the ML model? Brown vs purple melanocytes </a:t>
            </a:r>
            <a:r>
              <a:rPr lang="en-US"/>
              <a:t>in paper.</a:t>
            </a:r>
            <a:endParaRPr lang="en-US" dirty="0"/>
          </a:p>
          <a:p>
            <a:r>
              <a:rPr lang="en-US" dirty="0"/>
              <a:t>ML questions</a:t>
            </a:r>
          </a:p>
          <a:p>
            <a:pPr lvl="1"/>
            <a:r>
              <a:rPr lang="en-US" dirty="0"/>
              <a:t>If two opposite corners of the patch are outside the epithelium, will it be an acceptable patch? This will lead to width of the epithelium being along the diagonal of the patch - will our model be able to identify that?</a:t>
            </a:r>
          </a:p>
          <a:p>
            <a:pPr marL="914400" lvl="2" indent="0">
              <a:buNone/>
            </a:pPr>
            <a:endParaRPr lang="en-US" dirty="0"/>
          </a:p>
        </p:txBody>
      </p:sp>
    </p:spTree>
    <p:extLst>
      <p:ext uri="{BB962C8B-B14F-4D97-AF65-F5344CB8AC3E}">
        <p14:creationId xmlns:p14="http://schemas.microsoft.com/office/powerpoint/2010/main" val="590481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8777-5903-9912-8AE5-98326EE21CC4}"/>
              </a:ext>
            </a:extLst>
          </p:cNvPr>
          <p:cNvSpPr>
            <a:spLocks noGrp="1"/>
          </p:cNvSpPr>
          <p:nvPr>
            <p:ph type="title"/>
          </p:nvPr>
        </p:nvSpPr>
        <p:spPr/>
        <p:txBody>
          <a:bodyPr/>
          <a:lstStyle/>
          <a:p>
            <a:r>
              <a:rPr lang="en-US" dirty="0"/>
              <a:t>Status update</a:t>
            </a:r>
          </a:p>
        </p:txBody>
      </p:sp>
      <p:sp>
        <p:nvSpPr>
          <p:cNvPr id="3" name="Content Placeholder 2">
            <a:extLst>
              <a:ext uri="{FF2B5EF4-FFF2-40B4-BE49-F238E27FC236}">
                <a16:creationId xmlns:a16="http://schemas.microsoft.com/office/drawing/2014/main" id="{5273971C-1023-3608-3660-18850ED6F2FD}"/>
              </a:ext>
            </a:extLst>
          </p:cNvPr>
          <p:cNvSpPr>
            <a:spLocks noGrp="1"/>
          </p:cNvSpPr>
          <p:nvPr>
            <p:ph idx="1"/>
          </p:nvPr>
        </p:nvSpPr>
        <p:spPr/>
        <p:txBody>
          <a:bodyPr>
            <a:normAutofit lnSpcReduction="10000"/>
          </a:bodyPr>
          <a:lstStyle/>
          <a:p>
            <a:pPr marL="0" indent="0">
              <a:buNone/>
            </a:pPr>
            <a:r>
              <a:rPr lang="en-US" sz="2000" dirty="0"/>
              <a:t>Project status can be seen on the </a:t>
            </a:r>
            <a:r>
              <a:rPr lang="en-US" sz="2000" dirty="0">
                <a:hlinkClick r:id="rId2"/>
              </a:rPr>
              <a:t>project website</a:t>
            </a:r>
            <a:r>
              <a:rPr lang="en-US" sz="2000" dirty="0"/>
              <a:t>: </a:t>
            </a:r>
          </a:p>
          <a:p>
            <a:r>
              <a:rPr lang="en-US" sz="2000" dirty="0"/>
              <a:t>We matched tissue slices based on the shape of the epithelium across the three stains – H&amp;E, </a:t>
            </a:r>
            <a:r>
              <a:rPr lang="en-US" sz="2000" dirty="0" err="1"/>
              <a:t>melan</a:t>
            </a:r>
            <a:r>
              <a:rPr lang="en-US" sz="2000" dirty="0"/>
              <a:t>-A, and sox-10, for all the 107 cases</a:t>
            </a:r>
          </a:p>
          <a:p>
            <a:r>
              <a:rPr lang="en-US" sz="2000" dirty="0"/>
              <a:t>The </a:t>
            </a:r>
            <a:r>
              <a:rPr lang="en-US" sz="2000" dirty="0">
                <a:hlinkClick r:id="rId3"/>
              </a:rPr>
              <a:t>folder</a:t>
            </a:r>
            <a:r>
              <a:rPr lang="en-US" sz="2000" dirty="0"/>
              <a:t> with the slices has been shared with you (26</a:t>
            </a:r>
            <a:r>
              <a:rPr lang="en-US" sz="2000" baseline="30000" dirty="0"/>
              <a:t>th</a:t>
            </a:r>
            <a:r>
              <a:rPr lang="en-US" sz="2000" dirty="0"/>
              <a:t> Jan 2025), with case numbers as mentioned in the </a:t>
            </a:r>
            <a:r>
              <a:rPr lang="en-US" sz="2000" dirty="0">
                <a:hlinkClick r:id="rId4"/>
              </a:rPr>
              <a:t>shared spreadsheet</a:t>
            </a:r>
            <a:r>
              <a:rPr lang="en-US" sz="2000" dirty="0"/>
              <a:t>.</a:t>
            </a:r>
          </a:p>
          <a:p>
            <a:r>
              <a:rPr lang="en-US" sz="2000" dirty="0"/>
              <a:t>The matching status of each slice can be seen </a:t>
            </a:r>
            <a:r>
              <a:rPr lang="en-US" sz="2000" dirty="0">
                <a:hlinkClick r:id="rId5"/>
              </a:rPr>
              <a:t>here</a:t>
            </a:r>
            <a:endParaRPr lang="en-US" sz="2000" dirty="0"/>
          </a:p>
          <a:p>
            <a:endParaRPr lang="en-US" sz="2000" dirty="0"/>
          </a:p>
          <a:p>
            <a:pPr marL="0" indent="0">
              <a:buNone/>
            </a:pPr>
            <a:r>
              <a:rPr lang="en-US" sz="2000" dirty="0">
                <a:solidFill>
                  <a:srgbClr val="FF0000"/>
                </a:solidFill>
              </a:rPr>
              <a:t>Questions:</a:t>
            </a:r>
          </a:p>
          <a:p>
            <a:r>
              <a:rPr lang="en-US" sz="2000" dirty="0">
                <a:solidFill>
                  <a:srgbClr val="FF0000"/>
                </a:solidFill>
              </a:rPr>
              <a:t>Should we prioritize the 84 slices that have matches for annotation?</a:t>
            </a:r>
          </a:p>
          <a:p>
            <a:r>
              <a:rPr lang="en-US" sz="2000" dirty="0">
                <a:solidFill>
                  <a:srgbClr val="FF0000"/>
                </a:solidFill>
              </a:rPr>
              <a:t>Which and how many slices should be annotated and provided to us for model training, and the rest used as test data?</a:t>
            </a:r>
          </a:p>
          <a:p>
            <a:r>
              <a:rPr lang="en-US" sz="2000" dirty="0">
                <a:solidFill>
                  <a:srgbClr val="FF0000"/>
                </a:solidFill>
              </a:rPr>
              <a:t>There are some Liverpool cases highlighted in yellow. Is there anything different about them?</a:t>
            </a:r>
          </a:p>
          <a:p>
            <a:endParaRPr lang="en-US" sz="2000" dirty="0">
              <a:solidFill>
                <a:srgbClr val="FF0000"/>
              </a:solidFill>
            </a:endParaRPr>
          </a:p>
          <a:p>
            <a:pPr marL="914400" lvl="2" indent="0">
              <a:buNone/>
            </a:pPr>
            <a:endParaRPr lang="en-US" sz="1600" dirty="0"/>
          </a:p>
        </p:txBody>
      </p:sp>
    </p:spTree>
    <p:extLst>
      <p:ext uri="{BB962C8B-B14F-4D97-AF65-F5344CB8AC3E}">
        <p14:creationId xmlns:p14="http://schemas.microsoft.com/office/powerpoint/2010/main" val="11388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CE56-7BF5-688D-708A-FF363CCF610E}"/>
              </a:ext>
            </a:extLst>
          </p:cNvPr>
          <p:cNvSpPr>
            <a:spLocks noGrp="1"/>
          </p:cNvSpPr>
          <p:nvPr>
            <p:ph type="title"/>
          </p:nvPr>
        </p:nvSpPr>
        <p:spPr>
          <a:xfrm>
            <a:off x="747538" y="262491"/>
            <a:ext cx="6596063" cy="1201246"/>
          </a:xfrm>
        </p:spPr>
        <p:txBody>
          <a:bodyPr/>
          <a:lstStyle/>
          <a:p>
            <a:r>
              <a:rPr lang="en-US" dirty="0"/>
              <a:t>Patching algorithm: update</a:t>
            </a:r>
          </a:p>
        </p:txBody>
      </p:sp>
      <p:pic>
        <p:nvPicPr>
          <p:cNvPr id="4" name="Google Shape;190;p21">
            <a:extLst>
              <a:ext uri="{FF2B5EF4-FFF2-40B4-BE49-F238E27FC236}">
                <a16:creationId xmlns:a16="http://schemas.microsoft.com/office/drawing/2014/main" id="{E0E15739-5A3F-F16D-E361-247D0FEED1A2}"/>
              </a:ext>
            </a:extLst>
          </p:cNvPr>
          <p:cNvPicPr preferRelativeResize="0"/>
          <p:nvPr/>
        </p:nvPicPr>
        <p:blipFill rotWithShape="1">
          <a:blip r:embed="rId2">
            <a:alphaModFix/>
          </a:blip>
          <a:srcRect l="31967" t="3695" r="1672" b="6828"/>
          <a:stretch/>
        </p:blipFill>
        <p:spPr>
          <a:xfrm>
            <a:off x="9876595" y="1512880"/>
            <a:ext cx="1358778" cy="4547947"/>
          </a:xfrm>
          <a:prstGeom prst="rect">
            <a:avLst/>
          </a:prstGeom>
          <a:noFill/>
          <a:ln>
            <a:noFill/>
          </a:ln>
        </p:spPr>
      </p:pic>
      <p:pic>
        <p:nvPicPr>
          <p:cNvPr id="7" name="Picture 6" descr="A close-up of a purple and white object&#10;&#10;Description automatically generated">
            <a:extLst>
              <a:ext uri="{FF2B5EF4-FFF2-40B4-BE49-F238E27FC236}">
                <a16:creationId xmlns:a16="http://schemas.microsoft.com/office/drawing/2014/main" id="{41D431D8-4949-1293-5B4F-D09010948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14" y="1512881"/>
            <a:ext cx="1358779" cy="4500956"/>
          </a:xfrm>
          <a:prstGeom prst="rect">
            <a:avLst/>
          </a:prstGeom>
        </p:spPr>
      </p:pic>
      <p:pic>
        <p:nvPicPr>
          <p:cNvPr id="14" name="Picture 13" descr="A black background with white lines&#10;&#10;Description automatically generated">
            <a:extLst>
              <a:ext uri="{FF2B5EF4-FFF2-40B4-BE49-F238E27FC236}">
                <a16:creationId xmlns:a16="http://schemas.microsoft.com/office/drawing/2014/main" id="{C292C70F-6021-BC93-F51B-0D660A102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7779" y="1512881"/>
            <a:ext cx="1358778" cy="4547947"/>
          </a:xfrm>
          <a:prstGeom prst="rect">
            <a:avLst/>
          </a:prstGeom>
        </p:spPr>
      </p:pic>
      <p:pic>
        <p:nvPicPr>
          <p:cNvPr id="16" name="Picture 15">
            <a:extLst>
              <a:ext uri="{FF2B5EF4-FFF2-40B4-BE49-F238E27FC236}">
                <a16:creationId xmlns:a16="http://schemas.microsoft.com/office/drawing/2014/main" id="{E729297F-0771-7969-7E2F-358BA5B0EDF2}"/>
              </a:ext>
            </a:extLst>
          </p:cNvPr>
          <p:cNvPicPr>
            <a:picLocks noChangeAspect="1"/>
          </p:cNvPicPr>
          <p:nvPr/>
        </p:nvPicPr>
        <p:blipFill>
          <a:blip r:embed="rId5"/>
          <a:stretch>
            <a:fillRect/>
          </a:stretch>
        </p:blipFill>
        <p:spPr>
          <a:xfrm>
            <a:off x="6230380" y="1498996"/>
            <a:ext cx="1409909" cy="4556233"/>
          </a:xfrm>
          <a:prstGeom prst="rect">
            <a:avLst/>
          </a:prstGeom>
        </p:spPr>
      </p:pic>
      <p:pic>
        <p:nvPicPr>
          <p:cNvPr id="17" name="Picture 16" descr="A black background with white lines&#10;&#10;Description automatically generated">
            <a:extLst>
              <a:ext uri="{FF2B5EF4-FFF2-40B4-BE49-F238E27FC236}">
                <a16:creationId xmlns:a16="http://schemas.microsoft.com/office/drawing/2014/main" id="{FDFA38E0-2F9D-E434-7CF3-DBC9856C0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0691" y="1512881"/>
            <a:ext cx="1358778" cy="4547947"/>
          </a:xfrm>
          <a:prstGeom prst="rect">
            <a:avLst/>
          </a:prstGeom>
        </p:spPr>
      </p:pic>
      <p:sp>
        <p:nvSpPr>
          <p:cNvPr id="18" name="TextBox 17">
            <a:extLst>
              <a:ext uri="{FF2B5EF4-FFF2-40B4-BE49-F238E27FC236}">
                <a16:creationId xmlns:a16="http://schemas.microsoft.com/office/drawing/2014/main" id="{74D873E7-A145-77C0-A805-C5A60BFF5786}"/>
              </a:ext>
            </a:extLst>
          </p:cNvPr>
          <p:cNvSpPr txBox="1"/>
          <p:nvPr/>
        </p:nvSpPr>
        <p:spPr>
          <a:xfrm>
            <a:off x="858906" y="6060828"/>
            <a:ext cx="1158235"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Tissue slice</a:t>
            </a:r>
          </a:p>
        </p:txBody>
      </p:sp>
      <p:sp>
        <p:nvSpPr>
          <p:cNvPr id="19" name="TextBox 18">
            <a:extLst>
              <a:ext uri="{FF2B5EF4-FFF2-40B4-BE49-F238E27FC236}">
                <a16:creationId xmlns:a16="http://schemas.microsoft.com/office/drawing/2014/main" id="{2B203FD8-A91D-0BE8-C9E6-8ADC951705A4}"/>
              </a:ext>
            </a:extLst>
          </p:cNvPr>
          <p:cNvSpPr txBox="1"/>
          <p:nvPr/>
        </p:nvSpPr>
        <p:spPr>
          <a:xfrm>
            <a:off x="2490297" y="6069114"/>
            <a:ext cx="1467783"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Largest contour</a:t>
            </a:r>
          </a:p>
        </p:txBody>
      </p:sp>
      <p:cxnSp>
        <p:nvCxnSpPr>
          <p:cNvPr id="21" name="Straight Connector 20">
            <a:extLst>
              <a:ext uri="{FF2B5EF4-FFF2-40B4-BE49-F238E27FC236}">
                <a16:creationId xmlns:a16="http://schemas.microsoft.com/office/drawing/2014/main" id="{C3AFB44E-7A71-34E0-828D-BF6BFDE41C98}"/>
              </a:ext>
            </a:extLst>
          </p:cNvPr>
          <p:cNvCxnSpPr>
            <a:cxnSpLocks/>
          </p:cNvCxnSpPr>
          <p:nvPr/>
        </p:nvCxnSpPr>
        <p:spPr>
          <a:xfrm flipV="1">
            <a:off x="5040695" y="5342430"/>
            <a:ext cx="776556" cy="726684"/>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157F8062-E120-6EAF-7E5D-BC64E0F1D5BE}"/>
              </a:ext>
            </a:extLst>
          </p:cNvPr>
          <p:cNvSpPr txBox="1"/>
          <p:nvPr/>
        </p:nvSpPr>
        <p:spPr>
          <a:xfrm>
            <a:off x="4479720" y="6060827"/>
            <a:ext cx="1467783"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Tangent along the contour</a:t>
            </a:r>
          </a:p>
        </p:txBody>
      </p:sp>
      <p:cxnSp>
        <p:nvCxnSpPr>
          <p:cNvPr id="23" name="Straight Connector 22">
            <a:extLst>
              <a:ext uri="{FF2B5EF4-FFF2-40B4-BE49-F238E27FC236}">
                <a16:creationId xmlns:a16="http://schemas.microsoft.com/office/drawing/2014/main" id="{56AA7AA3-B287-7B95-3A70-13A00ECEA678}"/>
              </a:ext>
            </a:extLst>
          </p:cNvPr>
          <p:cNvCxnSpPr>
            <a:cxnSpLocks/>
          </p:cNvCxnSpPr>
          <p:nvPr/>
        </p:nvCxnSpPr>
        <p:spPr>
          <a:xfrm flipV="1">
            <a:off x="6902901" y="5328545"/>
            <a:ext cx="776556" cy="726684"/>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C74F90E-4B29-B48C-D1B2-7EA5D260F72D}"/>
              </a:ext>
            </a:extLst>
          </p:cNvPr>
          <p:cNvCxnSpPr/>
          <p:nvPr/>
        </p:nvCxnSpPr>
        <p:spPr>
          <a:xfrm flipH="1" flipV="1">
            <a:off x="6826091" y="5328545"/>
            <a:ext cx="382837" cy="377227"/>
          </a:xfrm>
          <a:prstGeom prst="straightConnector1">
            <a:avLst/>
          </a:prstGeom>
          <a:ln w="31750">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08F1250A-E5E2-DD2F-3750-7927C26357C0}"/>
              </a:ext>
            </a:extLst>
          </p:cNvPr>
          <p:cNvSpPr txBox="1"/>
          <p:nvPr/>
        </p:nvSpPr>
        <p:spPr>
          <a:xfrm>
            <a:off x="6293525" y="6053503"/>
            <a:ext cx="146778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Get the width perpendicular to the tangent</a:t>
            </a:r>
          </a:p>
        </p:txBody>
      </p:sp>
      <p:sp>
        <p:nvSpPr>
          <p:cNvPr id="31" name="TextBox 30">
            <a:extLst>
              <a:ext uri="{FF2B5EF4-FFF2-40B4-BE49-F238E27FC236}">
                <a16:creationId xmlns:a16="http://schemas.microsoft.com/office/drawing/2014/main" id="{F75F7CC9-BC48-CEA6-622A-4CBF13A35DEB}"/>
              </a:ext>
            </a:extLst>
          </p:cNvPr>
          <p:cNvSpPr txBox="1"/>
          <p:nvPr/>
        </p:nvSpPr>
        <p:spPr>
          <a:xfrm>
            <a:off x="9914943" y="6067388"/>
            <a:ext cx="146778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Keep making patches around the contour</a:t>
            </a:r>
          </a:p>
        </p:txBody>
      </p:sp>
      <p:pic>
        <p:nvPicPr>
          <p:cNvPr id="33" name="Picture 32" descr="A purple and white image of a human lung&#10;&#10;Description automatically generated">
            <a:extLst>
              <a:ext uri="{FF2B5EF4-FFF2-40B4-BE49-F238E27FC236}">
                <a16:creationId xmlns:a16="http://schemas.microsoft.com/office/drawing/2014/main" id="{5E462FB4-DA28-F7CB-C401-D57D5D03FE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9622" y="1512880"/>
            <a:ext cx="1358779" cy="4547952"/>
          </a:xfrm>
          <a:prstGeom prst="rect">
            <a:avLst/>
          </a:prstGeom>
        </p:spPr>
      </p:pic>
      <p:sp>
        <p:nvSpPr>
          <p:cNvPr id="34" name="TextBox 33">
            <a:extLst>
              <a:ext uri="{FF2B5EF4-FFF2-40B4-BE49-F238E27FC236}">
                <a16:creationId xmlns:a16="http://schemas.microsoft.com/office/drawing/2014/main" id="{E2873610-BAB2-A85A-8B08-1B352D06CA31}"/>
              </a:ext>
            </a:extLst>
          </p:cNvPr>
          <p:cNvSpPr txBox="1"/>
          <p:nvPr/>
        </p:nvSpPr>
        <p:spPr>
          <a:xfrm>
            <a:off x="8092192" y="6067388"/>
            <a:ext cx="1467783"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Make the patch</a:t>
            </a:r>
          </a:p>
        </p:txBody>
      </p:sp>
      <p:sp>
        <p:nvSpPr>
          <p:cNvPr id="35" name="Rectangle 34">
            <a:extLst>
              <a:ext uri="{FF2B5EF4-FFF2-40B4-BE49-F238E27FC236}">
                <a16:creationId xmlns:a16="http://schemas.microsoft.com/office/drawing/2014/main" id="{79C3EF66-B8D8-0CC9-9AE9-A5F377B6474A}"/>
              </a:ext>
            </a:extLst>
          </p:cNvPr>
          <p:cNvSpPr/>
          <p:nvPr/>
        </p:nvSpPr>
        <p:spPr>
          <a:xfrm rot="19198390">
            <a:off x="8445708" y="5306420"/>
            <a:ext cx="586760" cy="5875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02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30" grpId="0"/>
      <p:bldP spid="31" grpId="0"/>
      <p:bldP spid="34" grpId="0"/>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CE56-7BF5-688D-708A-FF363CCF610E}"/>
              </a:ext>
            </a:extLst>
          </p:cNvPr>
          <p:cNvSpPr>
            <a:spLocks noGrp="1"/>
          </p:cNvSpPr>
          <p:nvPr>
            <p:ph type="title"/>
          </p:nvPr>
        </p:nvSpPr>
        <p:spPr>
          <a:xfrm>
            <a:off x="747538" y="262491"/>
            <a:ext cx="6596063" cy="1201246"/>
          </a:xfrm>
        </p:spPr>
        <p:txBody>
          <a:bodyPr/>
          <a:lstStyle/>
          <a:p>
            <a:r>
              <a:rPr lang="en-US" dirty="0"/>
              <a:t>Patching algorithm: update</a:t>
            </a:r>
          </a:p>
        </p:txBody>
      </p:sp>
      <p:sp>
        <p:nvSpPr>
          <p:cNvPr id="18" name="TextBox 17">
            <a:extLst>
              <a:ext uri="{FF2B5EF4-FFF2-40B4-BE49-F238E27FC236}">
                <a16:creationId xmlns:a16="http://schemas.microsoft.com/office/drawing/2014/main" id="{74D873E7-A145-77C0-A805-C5A60BFF5786}"/>
              </a:ext>
            </a:extLst>
          </p:cNvPr>
          <p:cNvSpPr txBox="1"/>
          <p:nvPr/>
        </p:nvSpPr>
        <p:spPr>
          <a:xfrm>
            <a:off x="821324" y="1264806"/>
            <a:ext cx="4057926"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Currently, we are updating the algorithm to:</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Make patches on the epithelium within the stroma</a:t>
            </a:r>
          </a:p>
        </p:txBody>
      </p:sp>
      <p:grpSp>
        <p:nvGrpSpPr>
          <p:cNvPr id="11" name="Group 10">
            <a:extLst>
              <a:ext uri="{FF2B5EF4-FFF2-40B4-BE49-F238E27FC236}">
                <a16:creationId xmlns:a16="http://schemas.microsoft.com/office/drawing/2014/main" id="{57CD6FD8-8413-AE2D-FACC-7142248C5A29}"/>
              </a:ext>
            </a:extLst>
          </p:cNvPr>
          <p:cNvGrpSpPr/>
          <p:nvPr/>
        </p:nvGrpSpPr>
        <p:grpSpPr>
          <a:xfrm>
            <a:off x="1167485" y="2671676"/>
            <a:ext cx="3365605" cy="4056129"/>
            <a:chOff x="6194739" y="1574923"/>
            <a:chExt cx="3365605" cy="4056129"/>
          </a:xfrm>
        </p:grpSpPr>
        <p:pic>
          <p:nvPicPr>
            <p:cNvPr id="7" name="Picture 6">
              <a:extLst>
                <a:ext uri="{FF2B5EF4-FFF2-40B4-BE49-F238E27FC236}">
                  <a16:creationId xmlns:a16="http://schemas.microsoft.com/office/drawing/2014/main" id="{41D431D8-4949-1293-5B4F-D090109482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94739" y="1574923"/>
              <a:ext cx="3365605" cy="4056129"/>
            </a:xfrm>
            <a:prstGeom prst="rect">
              <a:avLst/>
            </a:prstGeom>
          </p:spPr>
        </p:pic>
        <p:sp>
          <p:nvSpPr>
            <p:cNvPr id="3" name="Rectangle 2">
              <a:extLst>
                <a:ext uri="{FF2B5EF4-FFF2-40B4-BE49-F238E27FC236}">
                  <a16:creationId xmlns:a16="http://schemas.microsoft.com/office/drawing/2014/main" id="{9AC3286B-86F6-F260-CF34-89B5797E84F8}"/>
                </a:ext>
              </a:extLst>
            </p:cNvPr>
            <p:cNvSpPr/>
            <p:nvPr/>
          </p:nvSpPr>
          <p:spPr>
            <a:xfrm rot="19198390">
              <a:off x="7609915" y="3466897"/>
              <a:ext cx="224104" cy="2169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082661-9B20-79EA-4204-24D71D6E665A}"/>
                </a:ext>
              </a:extLst>
            </p:cNvPr>
            <p:cNvSpPr/>
            <p:nvPr/>
          </p:nvSpPr>
          <p:spPr>
            <a:xfrm rot="19198390">
              <a:off x="7609914" y="3899454"/>
              <a:ext cx="224104" cy="2169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C5E4B20-C455-3F99-8B12-CF3C07FF77F8}"/>
                </a:ext>
              </a:extLst>
            </p:cNvPr>
            <p:cNvSpPr/>
            <p:nvPr/>
          </p:nvSpPr>
          <p:spPr>
            <a:xfrm rot="19198390">
              <a:off x="8003560" y="3589178"/>
              <a:ext cx="224104" cy="2169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4DCCA4D-EFE3-B49B-CF52-09F8B38542B5}"/>
                </a:ext>
              </a:extLst>
            </p:cNvPr>
            <p:cNvSpPr/>
            <p:nvPr/>
          </p:nvSpPr>
          <p:spPr>
            <a:xfrm rot="19198390">
              <a:off x="8003560" y="3960560"/>
              <a:ext cx="224104" cy="2169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03769CAE-50DC-82D4-9A0B-64462AA56F92}"/>
              </a:ext>
            </a:extLst>
          </p:cNvPr>
          <p:cNvSpPr txBox="1"/>
          <p:nvPr/>
        </p:nvSpPr>
        <p:spPr>
          <a:xfrm>
            <a:off x="6191383" y="1733603"/>
            <a:ext cx="4057926"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Fix inappropriate patch size in some cases</a:t>
            </a:r>
          </a:p>
        </p:txBody>
      </p:sp>
      <p:pic>
        <p:nvPicPr>
          <p:cNvPr id="15" name="Picture 14">
            <a:extLst>
              <a:ext uri="{FF2B5EF4-FFF2-40B4-BE49-F238E27FC236}">
                <a16:creationId xmlns:a16="http://schemas.microsoft.com/office/drawing/2014/main" id="{2B35C351-AD74-B2E9-157B-0E01789C3D61}"/>
              </a:ext>
            </a:extLst>
          </p:cNvPr>
          <p:cNvPicPr>
            <a:picLocks noChangeAspect="1"/>
          </p:cNvPicPr>
          <p:nvPr/>
        </p:nvPicPr>
        <p:blipFill>
          <a:blip r:embed="rId3"/>
          <a:stretch>
            <a:fillRect/>
          </a:stretch>
        </p:blipFill>
        <p:spPr>
          <a:xfrm>
            <a:off x="6781127" y="2847798"/>
            <a:ext cx="3468182" cy="3411327"/>
          </a:xfrm>
          <a:prstGeom prst="rect">
            <a:avLst/>
          </a:prstGeom>
        </p:spPr>
      </p:pic>
      <p:sp>
        <p:nvSpPr>
          <p:cNvPr id="20" name="Oval 19">
            <a:extLst>
              <a:ext uri="{FF2B5EF4-FFF2-40B4-BE49-F238E27FC236}">
                <a16:creationId xmlns:a16="http://schemas.microsoft.com/office/drawing/2014/main" id="{55ED390F-06F4-FA1E-1DCC-EA8194F56268}"/>
              </a:ext>
            </a:extLst>
          </p:cNvPr>
          <p:cNvSpPr/>
          <p:nvPr/>
        </p:nvSpPr>
        <p:spPr>
          <a:xfrm>
            <a:off x="6857146" y="3038771"/>
            <a:ext cx="2910969" cy="2399248"/>
          </a:xfrm>
          <a:prstGeom prst="ellipse">
            <a:avLst/>
          </a:prstGeom>
          <a:noFill/>
          <a:ln w="381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05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fade">
                                      <p:cBhvr>
                                        <p:cTn id="20" dur="500"/>
                                        <p:tgtEl>
                                          <p:spTgt spid="1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77"/>
          <p:cNvSpPr txBox="1">
            <a:spLocks noGrp="1"/>
          </p:cNvSpPr>
          <p:nvPr>
            <p:ph type="title"/>
          </p:nvPr>
        </p:nvSpPr>
        <p:spPr>
          <a:xfrm>
            <a:off x="446400" y="1283000"/>
            <a:ext cx="11299200" cy="4292000"/>
          </a:xfrm>
          <a:prstGeom prst="rect">
            <a:avLst/>
          </a:prstGeom>
        </p:spPr>
        <p:txBody>
          <a:bodyPr spcFirstLastPara="1" vert="horz" wrap="square" lIns="121900" tIns="121900" rIns="121900" bIns="121900" rtlCol="0" anchor="t" anchorCtr="0">
            <a:noAutofit/>
          </a:bodyPr>
          <a:lstStyle/>
          <a:p>
            <a:pPr algn="ctr"/>
            <a:r>
              <a:rPr lang="en"/>
              <a:t>Tissue Patterns</a:t>
            </a:r>
            <a:endParaRPr/>
          </a:p>
          <a:p>
            <a:pPr algn="ctr"/>
            <a:endParaRPr/>
          </a:p>
          <a:p>
            <a:pPr algn="ctr"/>
            <a:r>
              <a:rPr lang="en"/>
              <a:t>Dila &amp; Julia</a:t>
            </a:r>
            <a:endParaRPr/>
          </a:p>
        </p:txBody>
      </p:sp>
      <p:sp>
        <p:nvSpPr>
          <p:cNvPr id="513" name="Google Shape;513;p77"/>
          <p:cNvSpPr/>
          <p:nvPr/>
        </p:nvSpPr>
        <p:spPr>
          <a:xfrm>
            <a:off x="11281733" y="335044"/>
            <a:ext cx="557200" cy="557200"/>
          </a:xfrm>
          <a:prstGeom prst="rect">
            <a:avLst/>
          </a:prstGeom>
          <a:solidFill>
            <a:schemeClr val="dk1"/>
          </a:solidFill>
          <a:ln>
            <a:noFill/>
          </a:ln>
        </p:spPr>
        <p:txBody>
          <a:bodyPr spcFirstLastPara="1" wrap="square" lIns="121900" tIns="121900" rIns="121900" bIns="121900" anchor="ctr" anchorCtr="0">
            <a:noAutofit/>
          </a:bodyPr>
          <a:lstStyle/>
          <a:p>
            <a:pPr algn="ctr"/>
            <a:endParaRPr sz="2400">
              <a:latin typeface="Lexend"/>
              <a:ea typeface="Lexend"/>
              <a:cs typeface="Lexend"/>
              <a:sym typeface="Lexend"/>
            </a:endParaRPr>
          </a:p>
        </p:txBody>
      </p:sp>
      <p:sp>
        <p:nvSpPr>
          <p:cNvPr id="514" name="Google Shape;514;p77"/>
          <p:cNvSpPr txBox="1"/>
          <p:nvPr/>
        </p:nvSpPr>
        <p:spPr>
          <a:xfrm>
            <a:off x="11184200" y="312001"/>
            <a:ext cx="704800" cy="682262"/>
          </a:xfrm>
          <a:prstGeom prst="rect">
            <a:avLst/>
          </a:prstGeom>
          <a:noFill/>
          <a:ln>
            <a:noFill/>
          </a:ln>
        </p:spPr>
        <p:txBody>
          <a:bodyPr spcFirstLastPara="1" wrap="square" lIns="0" tIns="121900" rIns="121900" bIns="121900" anchor="t" anchorCtr="0">
            <a:spAutoFit/>
          </a:bodyPr>
          <a:lstStyle/>
          <a:p>
            <a:pPr marL="204495" algn="ctr">
              <a:lnSpc>
                <a:spcPct val="125000"/>
              </a:lnSpc>
            </a:pPr>
            <a:r>
              <a:rPr lang="en" sz="2267">
                <a:solidFill>
                  <a:schemeClr val="accent4"/>
                </a:solidFill>
                <a:latin typeface="Lexend ExtraBold"/>
                <a:ea typeface="Lexend ExtraBold"/>
                <a:cs typeface="Lexend ExtraBold"/>
                <a:sym typeface="Lexend ExtraBold"/>
              </a:rPr>
              <a:t>2</a:t>
            </a:r>
            <a:endParaRPr sz="2267">
              <a:solidFill>
                <a:schemeClr val="accent4"/>
              </a:solidFill>
              <a:latin typeface="Lexend ExtraBold"/>
              <a:ea typeface="Lexend ExtraBold"/>
              <a:cs typeface="Lexend ExtraBold"/>
              <a:sym typeface="Lexend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8"/>
          <p:cNvSpPr txBox="1">
            <a:spLocks noGrp="1"/>
          </p:cNvSpPr>
          <p:nvPr>
            <p:ph type="body" idx="5"/>
          </p:nvPr>
        </p:nvSpPr>
        <p:spPr>
          <a:xfrm>
            <a:off x="913800" y="2416800"/>
            <a:ext cx="10022800" cy="2024400"/>
          </a:xfrm>
          <a:prstGeom prst="rect">
            <a:avLst/>
          </a:prstGeom>
        </p:spPr>
        <p:txBody>
          <a:bodyPr spcFirstLastPara="1" vert="horz" wrap="square" lIns="121900" tIns="121900" rIns="121900" bIns="121900" rtlCol="0" anchor="t" anchorCtr="0">
            <a:noAutofit/>
          </a:bodyPr>
          <a:lstStyle/>
          <a:p>
            <a:pPr marL="1219170" indent="-414856">
              <a:buSzPts val="1300"/>
              <a:buFont typeface="Lexend"/>
              <a:buChar char="●"/>
            </a:pPr>
            <a:r>
              <a:rPr lang="en" sz="1733" b="1">
                <a:latin typeface="Lexend"/>
                <a:ea typeface="Lexend"/>
                <a:cs typeface="Lexend"/>
                <a:sym typeface="Lexend"/>
              </a:rPr>
              <a:t>Benign </a:t>
            </a:r>
            <a:endParaRPr sz="1733" b="1">
              <a:latin typeface="Lexend"/>
              <a:ea typeface="Lexend"/>
              <a:cs typeface="Lexend"/>
              <a:sym typeface="Lexend"/>
            </a:endParaRPr>
          </a:p>
          <a:p>
            <a:pPr marL="1828754" lvl="1" indent="-431789">
              <a:buClr>
                <a:schemeClr val="lt1"/>
              </a:buClr>
              <a:buSzPts val="1500"/>
              <a:buFont typeface="Arial"/>
              <a:buChar char="○"/>
            </a:pPr>
            <a:r>
              <a:rPr lang="en" sz="1733"/>
              <a:t>Conjunctival Nevus</a:t>
            </a:r>
            <a:endParaRPr sz="1733"/>
          </a:p>
          <a:p>
            <a:pPr marL="1828754" lvl="1" indent="-431789">
              <a:buClr>
                <a:schemeClr val="lt1"/>
              </a:buClr>
              <a:buSzPts val="1500"/>
              <a:buFont typeface="Arial"/>
              <a:buChar char="○"/>
            </a:pPr>
            <a:r>
              <a:rPr lang="en" sz="1733"/>
              <a:t>PAM without atypia </a:t>
            </a:r>
            <a:endParaRPr sz="1733"/>
          </a:p>
          <a:p>
            <a:pPr marL="0" indent="0">
              <a:buNone/>
            </a:pPr>
            <a:endParaRPr sz="1733"/>
          </a:p>
          <a:p>
            <a:pPr marL="1219170" indent="-423323">
              <a:buClr>
                <a:schemeClr val="lt1"/>
              </a:buClr>
              <a:buSzPts val="1400"/>
              <a:buFont typeface="Lexend"/>
              <a:buChar char="●"/>
            </a:pPr>
            <a:r>
              <a:rPr lang="en" sz="1733" b="1">
                <a:latin typeface="Lexend"/>
                <a:ea typeface="Lexend"/>
                <a:cs typeface="Lexend"/>
                <a:sym typeface="Lexend"/>
              </a:rPr>
              <a:t>Precursor to Melanoma</a:t>
            </a:r>
            <a:endParaRPr sz="1733" b="1">
              <a:latin typeface="Lexend"/>
              <a:ea typeface="Lexend"/>
              <a:cs typeface="Lexend"/>
              <a:sym typeface="Lexend"/>
            </a:endParaRPr>
          </a:p>
          <a:p>
            <a:pPr marL="1828754" lvl="1" indent="-431789">
              <a:buClr>
                <a:schemeClr val="lt1"/>
              </a:buClr>
              <a:buSzPts val="1500"/>
              <a:buFont typeface="Arial"/>
              <a:buChar char="○"/>
            </a:pPr>
            <a:r>
              <a:rPr lang="en" sz="1733"/>
              <a:t>PAM with atypia (low-risk)</a:t>
            </a:r>
            <a:endParaRPr sz="1733"/>
          </a:p>
          <a:p>
            <a:pPr marL="1828754" lvl="1" indent="-431789">
              <a:buClr>
                <a:schemeClr val="lt1"/>
              </a:buClr>
              <a:buSzPts val="1500"/>
              <a:buFont typeface="Arial"/>
              <a:buChar char="○"/>
            </a:pPr>
            <a:r>
              <a:rPr lang="en" sz="1733"/>
              <a:t>PAM with atypia (high-risk)</a:t>
            </a:r>
            <a:endParaRPr sz="1733"/>
          </a:p>
          <a:p>
            <a:pPr marL="0" indent="0">
              <a:buNone/>
            </a:pPr>
            <a:endParaRPr sz="1733"/>
          </a:p>
          <a:p>
            <a:pPr marL="1219170" indent="-423323">
              <a:buClr>
                <a:schemeClr val="lt1"/>
              </a:buClr>
              <a:buSzPts val="1400"/>
              <a:buFont typeface="Lexend"/>
              <a:buChar char="●"/>
            </a:pPr>
            <a:r>
              <a:rPr lang="en" sz="1733" b="1">
                <a:latin typeface="Lexend"/>
                <a:ea typeface="Lexend"/>
                <a:cs typeface="Lexend"/>
                <a:sym typeface="Lexend"/>
              </a:rPr>
              <a:t>Melanoma (malignant) </a:t>
            </a:r>
            <a:endParaRPr sz="1733" b="1">
              <a:latin typeface="Lexend"/>
              <a:ea typeface="Lexend"/>
              <a:cs typeface="Lexend"/>
              <a:sym typeface="Lexend"/>
            </a:endParaRPr>
          </a:p>
        </p:txBody>
      </p:sp>
      <p:sp>
        <p:nvSpPr>
          <p:cNvPr id="520" name="Google Shape;520;p78"/>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533">
                <a:solidFill>
                  <a:schemeClr val="dk1"/>
                </a:solidFill>
              </a:rPr>
              <a:t>Categories Based on the papers</a:t>
            </a:r>
            <a:endParaRPr sz="4533">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9"/>
          <p:cNvSpPr txBox="1">
            <a:spLocks noGrp="1"/>
          </p:cNvSpPr>
          <p:nvPr>
            <p:ph type="body" idx="5"/>
          </p:nvPr>
        </p:nvSpPr>
        <p:spPr>
          <a:xfrm>
            <a:off x="912200" y="1978367"/>
            <a:ext cx="10234400" cy="3896800"/>
          </a:xfrm>
          <a:prstGeom prst="rect">
            <a:avLst/>
          </a:prstGeom>
          <a:ln>
            <a:noFill/>
          </a:ln>
        </p:spPr>
        <p:txBody>
          <a:bodyPr spcFirstLastPara="1" vert="horz" wrap="square" lIns="121900" tIns="121900" rIns="121900" bIns="121900" rtlCol="0" anchor="t" anchorCtr="0">
            <a:noAutofit/>
          </a:bodyPr>
          <a:lstStyle/>
          <a:p>
            <a:pPr marL="0" indent="0">
              <a:buNone/>
            </a:pPr>
            <a:r>
              <a:rPr lang="en" dirty="0"/>
              <a:t>1. </a:t>
            </a:r>
            <a:r>
              <a:rPr lang="en" b="1" dirty="0">
                <a:latin typeface="Lexend"/>
                <a:ea typeface="Lexend"/>
                <a:cs typeface="Lexend"/>
                <a:sym typeface="Lexend"/>
              </a:rPr>
              <a:t>Maturation</a:t>
            </a:r>
            <a:r>
              <a:rPr lang="en" dirty="0"/>
              <a:t> (do the cells change as they go deeper?)</a:t>
            </a:r>
            <a:endParaRPr dirty="0"/>
          </a:p>
          <a:p>
            <a:pPr lvl="1" indent="-423323">
              <a:buClr>
                <a:schemeClr val="lt1"/>
              </a:buClr>
              <a:buSzPts val="1400"/>
              <a:buFont typeface="Arial"/>
              <a:buChar char="○"/>
            </a:pPr>
            <a:r>
              <a:rPr lang="en" dirty="0"/>
              <a:t>Benign nevi: the cells get </a:t>
            </a:r>
            <a:r>
              <a:rPr lang="en" u="sng" dirty="0"/>
              <a:t>smaller and more organized</a:t>
            </a:r>
            <a:r>
              <a:rPr lang="en" dirty="0"/>
              <a:t> as they move deeper</a:t>
            </a:r>
            <a:endParaRPr dirty="0"/>
          </a:p>
          <a:p>
            <a:pPr lvl="1" indent="-423323">
              <a:buClr>
                <a:schemeClr val="lt1"/>
              </a:buClr>
              <a:buSzPts val="1400"/>
              <a:buFont typeface="Arial"/>
              <a:buChar char="○"/>
            </a:pPr>
            <a:r>
              <a:rPr lang="en" dirty="0"/>
              <a:t>Melanoma: the cells </a:t>
            </a:r>
            <a:r>
              <a:rPr lang="en" u="sng" dirty="0"/>
              <a:t>stay large and disorganized</a:t>
            </a:r>
            <a:r>
              <a:rPr lang="en" dirty="0"/>
              <a:t> all the way down (no maturation)</a:t>
            </a:r>
            <a:endParaRPr dirty="0"/>
          </a:p>
          <a:p>
            <a:pPr indent="0">
              <a:buNone/>
            </a:pPr>
            <a:endParaRPr dirty="0"/>
          </a:p>
          <a:p>
            <a:pPr marL="0" indent="0">
              <a:buNone/>
            </a:pPr>
            <a:r>
              <a:rPr lang="en" dirty="0"/>
              <a:t>2. </a:t>
            </a:r>
            <a:r>
              <a:rPr lang="en" b="1" dirty="0">
                <a:latin typeface="Lexend"/>
                <a:ea typeface="Lexend"/>
                <a:cs typeface="Lexend"/>
                <a:sym typeface="Lexend"/>
              </a:rPr>
              <a:t>Atypia</a:t>
            </a:r>
            <a:r>
              <a:rPr lang="en" dirty="0"/>
              <a:t> (do the cells look abnormal?)</a:t>
            </a:r>
            <a:endParaRPr dirty="0"/>
          </a:p>
          <a:p>
            <a:pPr marL="1219170"/>
            <a:r>
              <a:rPr lang="en" dirty="0"/>
              <a:t>Benign nevi: The cells are </a:t>
            </a:r>
            <a:r>
              <a:rPr lang="en" u="sng" dirty="0"/>
              <a:t>round, small and uniform</a:t>
            </a:r>
            <a:endParaRPr u="sng" dirty="0"/>
          </a:p>
          <a:p>
            <a:pPr marL="1219170"/>
            <a:r>
              <a:rPr lang="en" dirty="0"/>
              <a:t>High-risk lesions and melanoma: the cells are </a:t>
            </a:r>
            <a:r>
              <a:rPr lang="en" u="sng" dirty="0"/>
              <a:t>large, oddly shaped, and have dark, messy-looking nuclei</a:t>
            </a:r>
            <a:endParaRPr u="sng" dirty="0"/>
          </a:p>
          <a:p>
            <a:pPr marL="1219170" indent="0">
              <a:buNone/>
            </a:pPr>
            <a:endParaRPr u="sng" dirty="0"/>
          </a:p>
          <a:p>
            <a:pPr marL="0" indent="0">
              <a:buNone/>
            </a:pPr>
            <a:r>
              <a:rPr lang="en" dirty="0">
                <a:solidFill>
                  <a:srgbClr val="FF0000"/>
                </a:solidFill>
              </a:rPr>
              <a:t>3. Pagetoid spread (are the cells spreading upwards?) - we already use this so can be disregarded</a:t>
            </a:r>
            <a:endParaRPr dirty="0">
              <a:solidFill>
                <a:srgbClr val="FF0000"/>
              </a:solidFill>
            </a:endParaRPr>
          </a:p>
          <a:p>
            <a:pPr marL="1219170">
              <a:buClr>
                <a:srgbClr val="FF0000"/>
              </a:buClr>
            </a:pPr>
            <a:r>
              <a:rPr lang="en" dirty="0">
                <a:solidFill>
                  <a:srgbClr val="FF0000"/>
                </a:solidFill>
              </a:rPr>
              <a:t>Seen in melanoma and high-risk PAM: Some abnormal cells climb up into the upper layers of the epithelium</a:t>
            </a:r>
            <a:endParaRPr dirty="0">
              <a:solidFill>
                <a:srgbClr val="FF0000"/>
              </a:solidFill>
            </a:endParaRPr>
          </a:p>
          <a:p>
            <a:pPr marL="1219170">
              <a:buClr>
                <a:srgbClr val="FF0000"/>
              </a:buClr>
            </a:pPr>
            <a:r>
              <a:rPr lang="en" dirty="0">
                <a:solidFill>
                  <a:srgbClr val="FF0000"/>
                </a:solidFill>
              </a:rPr>
              <a:t>Not seen in benign nevi: cells stay neatly at the bottom layer </a:t>
            </a:r>
            <a:endParaRPr dirty="0">
              <a:solidFill>
                <a:srgbClr val="FF0000"/>
              </a:solidFill>
            </a:endParaRPr>
          </a:p>
          <a:p>
            <a:pPr marL="1219170" indent="0">
              <a:buNone/>
            </a:pPr>
            <a:endParaRPr dirty="0">
              <a:solidFill>
                <a:srgbClr val="FF0000"/>
              </a:solidFill>
            </a:endParaRPr>
          </a:p>
          <a:p>
            <a:pPr marL="0" indent="0">
              <a:buNone/>
            </a:pPr>
            <a:r>
              <a:rPr lang="en" dirty="0"/>
              <a:t>4. </a:t>
            </a:r>
            <a:r>
              <a:rPr lang="en" b="1" dirty="0">
                <a:latin typeface="Lexend"/>
                <a:ea typeface="Lexend"/>
                <a:cs typeface="Lexend"/>
                <a:sym typeface="Lexend"/>
              </a:rPr>
              <a:t>Cysts</a:t>
            </a:r>
            <a:endParaRPr b="1" dirty="0">
              <a:latin typeface="Lexend"/>
              <a:ea typeface="Lexend"/>
              <a:cs typeface="Lexend"/>
              <a:sym typeface="Lexend"/>
            </a:endParaRPr>
          </a:p>
          <a:p>
            <a:pPr marL="1219170"/>
            <a:r>
              <a:rPr lang="en" dirty="0"/>
              <a:t>Benign nevi often have cysts </a:t>
            </a:r>
            <a:endParaRPr dirty="0"/>
          </a:p>
          <a:p>
            <a:pPr marL="1219170"/>
            <a:r>
              <a:rPr lang="en" dirty="0"/>
              <a:t>PAM and melanoma do not - these lesions are solid </a:t>
            </a:r>
            <a:endParaRPr dirty="0"/>
          </a:p>
        </p:txBody>
      </p:sp>
      <p:sp>
        <p:nvSpPr>
          <p:cNvPr id="526" name="Google Shape;526;p79"/>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533">
                <a:solidFill>
                  <a:schemeClr val="dk1"/>
                </a:solidFill>
              </a:rPr>
              <a:t>Patterns mentioned in the paper</a:t>
            </a:r>
            <a:endParaRPr sz="4533">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0"/>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533">
                <a:solidFill>
                  <a:schemeClr val="dk1"/>
                </a:solidFill>
              </a:rPr>
              <a:t>Maturation - Reference Paper (left) &amp; Our Data (right)</a:t>
            </a:r>
            <a:endParaRPr sz="4533">
              <a:solidFill>
                <a:schemeClr val="dk1"/>
              </a:solidFill>
            </a:endParaRPr>
          </a:p>
        </p:txBody>
      </p:sp>
      <p:cxnSp>
        <p:nvCxnSpPr>
          <p:cNvPr id="532" name="Google Shape;532;p80"/>
          <p:cNvCxnSpPr/>
          <p:nvPr/>
        </p:nvCxnSpPr>
        <p:spPr>
          <a:xfrm flipH="1">
            <a:off x="5394733" y="2329900"/>
            <a:ext cx="13600" cy="3586400"/>
          </a:xfrm>
          <a:prstGeom prst="straightConnector1">
            <a:avLst/>
          </a:prstGeom>
          <a:noFill/>
          <a:ln w="9525" cap="flat" cmpd="sng">
            <a:solidFill>
              <a:schemeClr val="dk2"/>
            </a:solidFill>
            <a:prstDash val="solid"/>
            <a:round/>
            <a:headEnd type="none" w="med" len="med"/>
            <a:tailEnd type="triangle" w="med" len="med"/>
          </a:ln>
        </p:spPr>
      </p:cxnSp>
      <p:cxnSp>
        <p:nvCxnSpPr>
          <p:cNvPr id="533" name="Google Shape;533;p80"/>
          <p:cNvCxnSpPr/>
          <p:nvPr/>
        </p:nvCxnSpPr>
        <p:spPr>
          <a:xfrm>
            <a:off x="5228000" y="2329900"/>
            <a:ext cx="0" cy="3349600"/>
          </a:xfrm>
          <a:prstGeom prst="straightConnector1">
            <a:avLst/>
          </a:prstGeom>
          <a:noFill/>
          <a:ln w="9525" cap="flat" cmpd="sng">
            <a:solidFill>
              <a:srgbClr val="222222"/>
            </a:solidFill>
            <a:prstDash val="solid"/>
            <a:round/>
            <a:headEnd type="none" w="med" len="med"/>
            <a:tailEnd type="triangle" w="med" len="med"/>
          </a:ln>
        </p:spPr>
      </p:cxnSp>
      <p:sp>
        <p:nvSpPr>
          <p:cNvPr id="534" name="Google Shape;534;p80"/>
          <p:cNvSpPr txBox="1"/>
          <p:nvPr/>
        </p:nvSpPr>
        <p:spPr>
          <a:xfrm>
            <a:off x="5718400" y="2918400"/>
            <a:ext cx="1245600" cy="1887143"/>
          </a:xfrm>
          <a:prstGeom prst="rect">
            <a:avLst/>
          </a:prstGeom>
          <a:noFill/>
          <a:ln>
            <a:noFill/>
          </a:ln>
        </p:spPr>
        <p:txBody>
          <a:bodyPr spcFirstLastPara="1" wrap="square" lIns="121900" tIns="121900" rIns="121900" bIns="121900" anchor="t" anchorCtr="0">
            <a:spAutoFit/>
          </a:bodyPr>
          <a:lstStyle/>
          <a:p>
            <a:r>
              <a:rPr lang="en" sz="1333" dirty="0">
                <a:latin typeface="Lexend"/>
                <a:ea typeface="Lexend"/>
                <a:cs typeface="Lexend"/>
                <a:sym typeface="Lexend"/>
              </a:rPr>
              <a:t>Cells become smaller and less cytoplasmic as they descend to the substantia propria </a:t>
            </a:r>
            <a:endParaRPr sz="1333" dirty="0">
              <a:latin typeface="Lexend"/>
              <a:ea typeface="Lexend"/>
              <a:cs typeface="Lexend"/>
              <a:sym typeface="Lexend"/>
            </a:endParaRPr>
          </a:p>
        </p:txBody>
      </p:sp>
      <p:pic>
        <p:nvPicPr>
          <p:cNvPr id="535" name="Google Shape;535;p80"/>
          <p:cNvPicPr preferRelativeResize="0"/>
          <p:nvPr/>
        </p:nvPicPr>
        <p:blipFill>
          <a:blip r:embed="rId3">
            <a:alphaModFix/>
          </a:blip>
          <a:stretch>
            <a:fillRect/>
          </a:stretch>
        </p:blipFill>
        <p:spPr>
          <a:xfrm>
            <a:off x="638767" y="2569000"/>
            <a:ext cx="3975619" cy="2997200"/>
          </a:xfrm>
          <a:prstGeom prst="rect">
            <a:avLst/>
          </a:prstGeom>
          <a:noFill/>
          <a:ln>
            <a:noFill/>
          </a:ln>
        </p:spPr>
      </p:pic>
      <p:sp>
        <p:nvSpPr>
          <p:cNvPr id="536" name="Google Shape;536;p80"/>
          <p:cNvSpPr txBox="1"/>
          <p:nvPr/>
        </p:nvSpPr>
        <p:spPr>
          <a:xfrm>
            <a:off x="647783" y="4917860"/>
            <a:ext cx="4327200" cy="1876692"/>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pPr>
            <a:r>
              <a:rPr lang="en" sz="1467" dirty="0"/>
              <a:t>	</a:t>
            </a:r>
            <a:endParaRPr sz="1467" dirty="0"/>
          </a:p>
          <a:p>
            <a:pPr>
              <a:lnSpc>
                <a:spcPct val="115000"/>
              </a:lnSpc>
              <a:spcBef>
                <a:spcPts val="1600"/>
              </a:spcBef>
              <a:spcAft>
                <a:spcPts val="1600"/>
              </a:spcAft>
            </a:pPr>
            <a:r>
              <a:rPr lang="en" sz="1067" dirty="0"/>
              <a:t>Figure 9 Subepithelial melanocytic nevus of the conjunctiva is composed of melanocytes only within the substantia propria. Maturation can be seen, whereby lesional cells become smaller in size with descent into the substantia propria (H&amp;E, 200).  </a:t>
            </a:r>
            <a:endParaRPr sz="2267" dirty="0">
              <a:latin typeface="Lexend"/>
              <a:ea typeface="Lexend"/>
              <a:cs typeface="Lexend"/>
              <a:sym typeface="Lexend"/>
            </a:endParaRPr>
          </a:p>
        </p:txBody>
      </p:sp>
      <p:pic>
        <p:nvPicPr>
          <p:cNvPr id="537" name="Google Shape;537;p80"/>
          <p:cNvPicPr preferRelativeResize="0"/>
          <p:nvPr/>
        </p:nvPicPr>
        <p:blipFill>
          <a:blip r:embed="rId4">
            <a:alphaModFix/>
          </a:blip>
          <a:stretch>
            <a:fillRect/>
          </a:stretch>
        </p:blipFill>
        <p:spPr>
          <a:xfrm rot="5400000">
            <a:off x="7809800" y="2303600"/>
            <a:ext cx="3051667" cy="3392867"/>
          </a:xfrm>
          <a:prstGeom prst="rect">
            <a:avLst/>
          </a:prstGeom>
          <a:noFill/>
          <a:ln>
            <a:noFill/>
          </a:ln>
        </p:spPr>
      </p:pic>
      <p:sp>
        <p:nvSpPr>
          <p:cNvPr id="538" name="Google Shape;538;p80"/>
          <p:cNvSpPr txBox="1"/>
          <p:nvPr/>
        </p:nvSpPr>
        <p:spPr>
          <a:xfrm>
            <a:off x="8868833" y="5679500"/>
            <a:ext cx="3807200" cy="595059"/>
          </a:xfrm>
          <a:prstGeom prst="rect">
            <a:avLst/>
          </a:prstGeom>
          <a:noFill/>
          <a:ln>
            <a:noFill/>
          </a:ln>
        </p:spPr>
        <p:txBody>
          <a:bodyPr spcFirstLastPara="1" wrap="square" lIns="121900" tIns="121900" rIns="121900" bIns="121900" anchor="t" anchorCtr="0">
            <a:spAutoFit/>
          </a:bodyPr>
          <a:lstStyle/>
          <a:p>
            <a:r>
              <a:rPr lang="en" sz="2267" dirty="0">
                <a:latin typeface="Lexend"/>
                <a:ea typeface="Lexend"/>
                <a:cs typeface="Lexend"/>
                <a:sym typeface="Lexend"/>
              </a:rPr>
              <a:t>Case 39</a:t>
            </a:r>
            <a:endParaRPr sz="2267" dirty="0">
              <a:latin typeface="Lexend"/>
              <a:ea typeface="Lexend"/>
              <a:cs typeface="Lexend"/>
              <a:sym typeface="Lexend"/>
            </a:endParaRPr>
          </a:p>
        </p:txBody>
      </p:sp>
      <p:sp>
        <p:nvSpPr>
          <p:cNvPr id="2" name="TextBox 1">
            <a:extLst>
              <a:ext uri="{FF2B5EF4-FFF2-40B4-BE49-F238E27FC236}">
                <a16:creationId xmlns:a16="http://schemas.microsoft.com/office/drawing/2014/main" id="{8484BCB8-9373-3263-F58A-371939B4EEE0}"/>
              </a:ext>
            </a:extLst>
          </p:cNvPr>
          <p:cNvSpPr txBox="1"/>
          <p:nvPr/>
        </p:nvSpPr>
        <p:spPr>
          <a:xfrm>
            <a:off x="7883824" y="2012535"/>
            <a:ext cx="3031956" cy="461665"/>
          </a:xfrm>
          <a:prstGeom prst="rect">
            <a:avLst/>
          </a:prstGeom>
          <a:noFill/>
        </p:spPr>
        <p:txBody>
          <a:bodyPr wrap="square" rtlCol="0">
            <a:spAutoFit/>
          </a:bodyPr>
          <a:lstStyle/>
          <a:p>
            <a:r>
              <a:rPr lang="en" sz="1200" dirty="0"/>
              <a:t>do the cells change as they go deeper, benign case?</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81"/>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533" dirty="0">
                <a:solidFill>
                  <a:schemeClr val="dk1"/>
                </a:solidFill>
              </a:rPr>
              <a:t>Atypia</a:t>
            </a:r>
            <a:endParaRPr sz="4533" dirty="0">
              <a:solidFill>
                <a:schemeClr val="dk1"/>
              </a:solidFill>
            </a:endParaRPr>
          </a:p>
        </p:txBody>
      </p:sp>
      <p:cxnSp>
        <p:nvCxnSpPr>
          <p:cNvPr id="544" name="Google Shape;544;p81"/>
          <p:cNvCxnSpPr/>
          <p:nvPr/>
        </p:nvCxnSpPr>
        <p:spPr>
          <a:xfrm flipH="1">
            <a:off x="5394733" y="2329900"/>
            <a:ext cx="13600" cy="3586400"/>
          </a:xfrm>
          <a:prstGeom prst="straightConnector1">
            <a:avLst/>
          </a:prstGeom>
          <a:noFill/>
          <a:ln w="9525" cap="flat" cmpd="sng">
            <a:solidFill>
              <a:schemeClr val="dk2"/>
            </a:solidFill>
            <a:prstDash val="solid"/>
            <a:round/>
            <a:headEnd type="none" w="med" len="med"/>
            <a:tailEnd type="triangle" w="med" len="med"/>
          </a:ln>
        </p:spPr>
      </p:cxnSp>
      <p:cxnSp>
        <p:nvCxnSpPr>
          <p:cNvPr id="545" name="Google Shape;545;p81"/>
          <p:cNvCxnSpPr/>
          <p:nvPr/>
        </p:nvCxnSpPr>
        <p:spPr>
          <a:xfrm>
            <a:off x="5644133" y="2348833"/>
            <a:ext cx="0" cy="3349600"/>
          </a:xfrm>
          <a:prstGeom prst="straightConnector1">
            <a:avLst/>
          </a:prstGeom>
          <a:noFill/>
          <a:ln w="9525" cap="flat" cmpd="sng">
            <a:solidFill>
              <a:srgbClr val="222222"/>
            </a:solidFill>
            <a:prstDash val="solid"/>
            <a:round/>
            <a:headEnd type="none" w="med" len="med"/>
            <a:tailEnd type="triangle" w="med" len="med"/>
          </a:ln>
        </p:spPr>
      </p:cxnSp>
      <p:pic>
        <p:nvPicPr>
          <p:cNvPr id="546" name="Google Shape;546;p81"/>
          <p:cNvPicPr preferRelativeResize="0"/>
          <p:nvPr/>
        </p:nvPicPr>
        <p:blipFill>
          <a:blip r:embed="rId3">
            <a:alphaModFix/>
          </a:blip>
          <a:stretch>
            <a:fillRect/>
          </a:stretch>
        </p:blipFill>
        <p:spPr>
          <a:xfrm>
            <a:off x="804200" y="2329904"/>
            <a:ext cx="3841000" cy="2844633"/>
          </a:xfrm>
          <a:prstGeom prst="rect">
            <a:avLst/>
          </a:prstGeom>
          <a:noFill/>
          <a:ln>
            <a:noFill/>
          </a:ln>
        </p:spPr>
      </p:pic>
      <p:sp>
        <p:nvSpPr>
          <p:cNvPr id="547" name="Google Shape;547;p81"/>
          <p:cNvSpPr txBox="1"/>
          <p:nvPr/>
        </p:nvSpPr>
        <p:spPr>
          <a:xfrm>
            <a:off x="456767" y="3785173"/>
            <a:ext cx="4643600" cy="3826520"/>
          </a:xfrm>
          <a:prstGeom prst="rect">
            <a:avLst/>
          </a:prstGeom>
          <a:noFill/>
          <a:ln>
            <a:noFill/>
          </a:ln>
        </p:spPr>
        <p:txBody>
          <a:bodyPr spcFirstLastPara="1" wrap="square" lIns="121900" tIns="121900" rIns="121900" bIns="121900" anchor="t" anchorCtr="0">
            <a:spAutoFit/>
          </a:bodyPr>
          <a:lstStyle/>
          <a:p>
            <a:pPr>
              <a:buClr>
                <a:schemeClr val="lt1"/>
              </a:buClr>
              <a:buSzPts val="1100"/>
            </a:pPr>
            <a:r>
              <a:rPr lang="en" sz="1467" dirty="0"/>
              <a:t>		 	 	 		</a:t>
            </a:r>
            <a:endParaRPr sz="1467" dirty="0"/>
          </a:p>
          <a:p>
            <a:pPr>
              <a:buClr>
                <a:schemeClr val="lt1"/>
              </a:buClr>
              <a:buSzPts val="1100"/>
            </a:pPr>
            <a:r>
              <a:rPr lang="en" sz="1467" dirty="0"/>
              <a:t>			</a:t>
            </a:r>
            <a:endParaRPr sz="1467" dirty="0"/>
          </a:p>
          <a:p>
            <a:pPr>
              <a:buClr>
                <a:schemeClr val="lt1"/>
              </a:buClr>
              <a:buSzPts val="1100"/>
            </a:pPr>
            <a:r>
              <a:rPr lang="en" sz="1467" dirty="0"/>
              <a:t>				</a:t>
            </a:r>
            <a:endParaRPr sz="1467" dirty="0"/>
          </a:p>
          <a:p>
            <a:pPr>
              <a:buClr>
                <a:schemeClr val="lt1"/>
              </a:buClr>
              <a:buSzPts val="1100"/>
            </a:pPr>
            <a:r>
              <a:rPr lang="en" sz="1467" dirty="0"/>
              <a:t>					</a:t>
            </a:r>
            <a:endParaRPr sz="1467" dirty="0"/>
          </a:p>
          <a:p>
            <a:pPr>
              <a:lnSpc>
                <a:spcPct val="115000"/>
              </a:lnSpc>
              <a:spcBef>
                <a:spcPts val="1600"/>
              </a:spcBef>
              <a:buClr>
                <a:schemeClr val="lt1"/>
              </a:buClr>
              <a:buSzPts val="1100"/>
            </a:pPr>
            <a:r>
              <a:rPr lang="en" sz="1067" dirty="0"/>
              <a:t>D, Primary acquired melanosis with atypia (high-risk pattern). Large cells with epithelioid features and abundant cytoplasm indicate a high probability of concurrent or subsequent invasive melanoma (hematoxylin-eosin, original magnifications 3400 [A and B], 3100 [C], and 3200 [D]). </a:t>
            </a:r>
            <a:endParaRPr sz="1067" dirty="0"/>
          </a:p>
          <a:p>
            <a:pPr>
              <a:lnSpc>
                <a:spcPct val="115000"/>
              </a:lnSpc>
              <a:spcBef>
                <a:spcPts val="1600"/>
              </a:spcBef>
              <a:buClr>
                <a:schemeClr val="lt1"/>
              </a:buClr>
              <a:buSzPts val="1100"/>
            </a:pPr>
            <a:r>
              <a:rPr lang="en" sz="1467" dirty="0"/>
              <a:t>				</a:t>
            </a:r>
            <a:endParaRPr sz="1467" dirty="0"/>
          </a:p>
          <a:p>
            <a:pPr>
              <a:buClr>
                <a:schemeClr val="lt1"/>
              </a:buClr>
              <a:buSzPts val="1100"/>
            </a:pPr>
            <a:r>
              <a:rPr lang="en" sz="1467" dirty="0"/>
              <a:t>			</a:t>
            </a:r>
            <a:endParaRPr sz="1467" dirty="0"/>
          </a:p>
          <a:p>
            <a:pPr>
              <a:buClr>
                <a:schemeClr val="lt1"/>
              </a:buClr>
              <a:buSzPts val="1100"/>
            </a:pPr>
            <a:r>
              <a:rPr lang="en" sz="1467" dirty="0"/>
              <a:t>		</a:t>
            </a:r>
            <a:endParaRPr sz="1467" dirty="0"/>
          </a:p>
          <a:p>
            <a:endParaRPr sz="2267" dirty="0">
              <a:latin typeface="Lexend"/>
              <a:ea typeface="Lexend"/>
              <a:cs typeface="Lexend"/>
              <a:sym typeface="Lexend"/>
            </a:endParaRPr>
          </a:p>
        </p:txBody>
      </p:sp>
      <p:pic>
        <p:nvPicPr>
          <p:cNvPr id="548" name="Google Shape;548;p81"/>
          <p:cNvPicPr preferRelativeResize="0"/>
          <p:nvPr/>
        </p:nvPicPr>
        <p:blipFill>
          <a:blip r:embed="rId4">
            <a:alphaModFix/>
          </a:blip>
          <a:stretch>
            <a:fillRect/>
          </a:stretch>
        </p:blipFill>
        <p:spPr>
          <a:xfrm rot="-5400000">
            <a:off x="8428417" y="2307184"/>
            <a:ext cx="2806767" cy="3143000"/>
          </a:xfrm>
          <a:prstGeom prst="rect">
            <a:avLst/>
          </a:prstGeom>
          <a:noFill/>
          <a:ln>
            <a:noFill/>
          </a:ln>
        </p:spPr>
      </p:pic>
      <p:sp>
        <p:nvSpPr>
          <p:cNvPr id="549" name="Google Shape;549;p81"/>
          <p:cNvSpPr txBox="1"/>
          <p:nvPr/>
        </p:nvSpPr>
        <p:spPr>
          <a:xfrm>
            <a:off x="9046000" y="5525867"/>
            <a:ext cx="4200800" cy="595059"/>
          </a:xfrm>
          <a:prstGeom prst="rect">
            <a:avLst/>
          </a:prstGeom>
          <a:noFill/>
          <a:ln>
            <a:noFill/>
          </a:ln>
        </p:spPr>
        <p:txBody>
          <a:bodyPr spcFirstLastPara="1" wrap="square" lIns="121900" tIns="121900" rIns="121900" bIns="121900" anchor="t" anchorCtr="0">
            <a:spAutoFit/>
          </a:bodyPr>
          <a:lstStyle/>
          <a:p>
            <a:r>
              <a:rPr lang="en" sz="2267" dirty="0">
                <a:latin typeface="Lexend"/>
                <a:ea typeface="Lexend"/>
                <a:cs typeface="Lexend"/>
                <a:sym typeface="Lexend"/>
              </a:rPr>
              <a:t>Case 57</a:t>
            </a:r>
            <a:endParaRPr sz="2267" dirty="0">
              <a:latin typeface="Lexend"/>
              <a:ea typeface="Lexend"/>
              <a:cs typeface="Lexend"/>
              <a:sym typeface="Lexend"/>
            </a:endParaRPr>
          </a:p>
        </p:txBody>
      </p:sp>
      <p:sp>
        <p:nvSpPr>
          <p:cNvPr id="550" name="Google Shape;550;p81"/>
          <p:cNvSpPr txBox="1"/>
          <p:nvPr/>
        </p:nvSpPr>
        <p:spPr>
          <a:xfrm>
            <a:off x="6023567" y="3179100"/>
            <a:ext cx="1485200" cy="1476902"/>
          </a:xfrm>
          <a:prstGeom prst="rect">
            <a:avLst/>
          </a:prstGeom>
          <a:noFill/>
          <a:ln>
            <a:noFill/>
          </a:ln>
        </p:spPr>
        <p:txBody>
          <a:bodyPr spcFirstLastPara="1" wrap="square" lIns="121900" tIns="121900" rIns="121900" bIns="121900" anchor="t" anchorCtr="0">
            <a:spAutoFit/>
          </a:bodyPr>
          <a:lstStyle/>
          <a:p>
            <a:r>
              <a:rPr lang="en" sz="1333" dirty="0">
                <a:latin typeface="Lexend"/>
                <a:ea typeface="Lexend"/>
                <a:cs typeface="Lexend"/>
                <a:sym typeface="Lexend"/>
              </a:rPr>
              <a:t>Nuclear crowding and overlap significant, cells are pleomorphic (varied shapes and sizes)</a:t>
            </a:r>
            <a:endParaRPr sz="1333" dirty="0">
              <a:latin typeface="Lexend"/>
              <a:ea typeface="Lexend"/>
              <a:cs typeface="Lexend"/>
              <a:sym typeface="Lexend"/>
            </a:endParaRPr>
          </a:p>
        </p:txBody>
      </p:sp>
      <p:sp>
        <p:nvSpPr>
          <p:cNvPr id="3" name="TextBox 2">
            <a:extLst>
              <a:ext uri="{FF2B5EF4-FFF2-40B4-BE49-F238E27FC236}">
                <a16:creationId xmlns:a16="http://schemas.microsoft.com/office/drawing/2014/main" id="{C4357F00-6CC8-11F2-4B1D-285FC38F355A}"/>
              </a:ext>
            </a:extLst>
          </p:cNvPr>
          <p:cNvSpPr txBox="1"/>
          <p:nvPr/>
        </p:nvSpPr>
        <p:spPr>
          <a:xfrm>
            <a:off x="8315822" y="1966266"/>
            <a:ext cx="3031956" cy="461665"/>
          </a:xfrm>
          <a:prstGeom prst="rect">
            <a:avLst/>
          </a:prstGeom>
          <a:noFill/>
        </p:spPr>
        <p:txBody>
          <a:bodyPr wrap="square" rtlCol="0">
            <a:spAutoFit/>
          </a:bodyPr>
          <a:lstStyle/>
          <a:p>
            <a:r>
              <a:rPr lang="en-US" sz="1200" dirty="0"/>
              <a:t>C</a:t>
            </a:r>
            <a:r>
              <a:rPr lang="en" sz="1200" dirty="0"/>
              <a:t>ells have varied shapes and sizes, low / high grade CMIL?</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393</TotalTime>
  <Words>960</Words>
  <Application>Microsoft Office PowerPoint</Application>
  <PresentationFormat>Widescreen</PresentationFormat>
  <Paragraphs>97</Paragraphs>
  <Slides>15</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Aptos</vt:lpstr>
      <vt:lpstr>Aptos Display</vt:lpstr>
      <vt:lpstr>Arial</vt:lpstr>
      <vt:lpstr>Lexend</vt:lpstr>
      <vt:lpstr>Lexend ExtraBold</vt:lpstr>
      <vt:lpstr>Lexend ExtraLight</vt:lpstr>
      <vt:lpstr>Lexend Light</vt:lpstr>
      <vt:lpstr>Lexend SemiBold</vt:lpstr>
      <vt:lpstr>Roboto</vt:lpstr>
      <vt:lpstr>Times New Roman</vt:lpstr>
      <vt:lpstr>Office Theme</vt:lpstr>
      <vt:lpstr>CMIL-project meeting</vt:lpstr>
      <vt:lpstr>Status update</vt:lpstr>
      <vt:lpstr>Patching algorithm: update</vt:lpstr>
      <vt:lpstr>Patching algorithm: update</vt:lpstr>
      <vt:lpstr>Tissue Patterns  Dila &amp; Julia</vt:lpstr>
      <vt:lpstr>Categories Based on the papers</vt:lpstr>
      <vt:lpstr>Patterns mentioned in the paper</vt:lpstr>
      <vt:lpstr>Maturation - Reference Paper (left) &amp; Our Data (right)</vt:lpstr>
      <vt:lpstr>Atypia</vt:lpstr>
      <vt:lpstr>Cyst Formation Examples - Reference Paper</vt:lpstr>
      <vt:lpstr>Cyst Formation Examples - Our Data</vt:lpstr>
      <vt:lpstr>Papers used as reference</vt:lpstr>
      <vt:lpstr>Ugly Duck Index  Kayla &amp; Lucinda</vt:lpstr>
      <vt:lpstr>Ugly Duck Index used to detect melanoma in skin lesions</vt:lpstr>
      <vt:lpstr>Questions on patching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Arvind Krishna</dc:creator>
  <cp:lastModifiedBy>Arvind Krishna</cp:lastModifiedBy>
  <cp:revision>19</cp:revision>
  <dcterms:created xsi:type="dcterms:W3CDTF">2025-01-27T19:39:24Z</dcterms:created>
  <dcterms:modified xsi:type="dcterms:W3CDTF">2025-02-11T10:38:59Z</dcterms:modified>
</cp:coreProperties>
</file>